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exen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Lexend-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Bhavya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e05e8f08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e05e8f0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e05e8f08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e05e8f0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e05e8f08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e05e8f08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d7c6bde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d7c6bde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d7c6bde0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d7c6bde0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e05e8f0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e05e8f0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e689514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e689514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efabdfb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efabdfb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Bhavya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d7c6bde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d7c6bde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Bhavya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d7c6bde0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d7c6bde0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Bhavya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efabdfb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efabdfb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dbef729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dbef72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dbef729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dbef729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 - </a:t>
            </a:r>
            <a:r>
              <a:rPr lang="en" sz="1050">
                <a:solidFill>
                  <a:schemeClr val="dk1"/>
                </a:solidFill>
              </a:rPr>
              <a:t>This chart visualizes the relationship between how often teams attempted 3-point shots and how efficiently they made them.</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rPr>
              <a:t>Here we have an interactive scatter plot that compares each NBA team's 3-point shot attempts (3PA) on the x-axis with their 3-point shooting percentage (3P%) on the y-axis.</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rPr>
              <a:t>Each dot represents a team from a specific season between 2014 and 2024. The color gradient helps distinguish different seasons — allowing us to see how 3-point strategies evolved over time.</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rPr>
              <a:t>Instead of cluttering the graph with labels, we made it interactive — so when you hover over any point, you can instantly see the team name, season, number of 3-point attempts, and accuracy.</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rPr>
              <a:t>We notice that over the years, teams have generally increased their 3-point attempts, with varying levels of efficiency. The regression line gives us a subtle trend — teams that shoot more don’t always shoot better, but some manage both high volume and high efficiency, which is often a recipe for playoff success.</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rPr>
              <a:t>This visualization supports our hypothesis: the NBA has shifted toward a 3-point heavy style of play, but there’s still a strategic balance between volume and accuracy.</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e689514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e689514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Bhavya</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dbef729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dbef729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 Backs up our theory that 3 point shooting is the most important part of modern basketball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 Id="rId4" Type="http://schemas.openxmlformats.org/officeDocument/2006/relationships/image" Target="../media/image14.gif"/><Relationship Id="rId5"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basketball-reference.com/leagues/" TargetMode="External"/><Relationship Id="rId4" Type="http://schemas.openxmlformats.org/officeDocument/2006/relationships/image" Target="../media/image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53" name="Shape 53"/>
        <p:cNvGrpSpPr/>
        <p:nvPr/>
      </p:nvGrpSpPr>
      <p:grpSpPr>
        <a:xfrm>
          <a:off x="0" y="0"/>
          <a:ext cx="0" cy="0"/>
          <a:chOff x="0" y="0"/>
          <a:chExt cx="0" cy="0"/>
        </a:xfrm>
      </p:grpSpPr>
      <p:pic>
        <p:nvPicPr>
          <p:cNvPr id="54" name="Google Shape;54;p13" title="nba-logo.jpg"/>
          <p:cNvPicPr preferRelativeResize="0"/>
          <p:nvPr/>
        </p:nvPicPr>
        <p:blipFill>
          <a:blip r:embed="rId3">
            <a:alphaModFix/>
          </a:blip>
          <a:stretch>
            <a:fillRect/>
          </a:stretch>
        </p:blipFill>
        <p:spPr>
          <a:xfrm>
            <a:off x="0" y="0"/>
            <a:ext cx="6858000" cy="5143500"/>
          </a:xfrm>
          <a:prstGeom prst="rect">
            <a:avLst/>
          </a:prstGeom>
          <a:noFill/>
          <a:ln>
            <a:noFill/>
          </a:ln>
        </p:spPr>
      </p:pic>
      <p:sp>
        <p:nvSpPr>
          <p:cNvPr id="55" name="Google Shape;55;p13"/>
          <p:cNvSpPr txBox="1"/>
          <p:nvPr>
            <p:ph type="ctrTitle"/>
          </p:nvPr>
        </p:nvSpPr>
        <p:spPr>
          <a:xfrm>
            <a:off x="4381754" y="744575"/>
            <a:ext cx="4450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180">
                <a:solidFill>
                  <a:schemeClr val="lt1"/>
                </a:solidFill>
              </a:rPr>
              <a:t>Predicting NBA Champions with Machine Learning</a:t>
            </a:r>
            <a:endParaRPr sz="4180">
              <a:solidFill>
                <a:schemeClr val="lt1"/>
              </a:solidFill>
            </a:endParaRPr>
          </a:p>
        </p:txBody>
      </p:sp>
      <p:sp>
        <p:nvSpPr>
          <p:cNvPr id="56" name="Google Shape;56;p13"/>
          <p:cNvSpPr txBox="1"/>
          <p:nvPr>
            <p:ph idx="1" type="subTitle"/>
          </p:nvPr>
        </p:nvSpPr>
        <p:spPr>
          <a:xfrm>
            <a:off x="5912225" y="3176550"/>
            <a:ext cx="3814500" cy="792600"/>
          </a:xfrm>
          <a:prstGeom prst="rect">
            <a:avLst/>
          </a:prstGeom>
        </p:spPr>
        <p:txBody>
          <a:bodyPr anchorCtr="0" anchor="t" bIns="91425" lIns="91425" spcFirstLastPara="1" rIns="91425" wrap="square" tIns="91425">
            <a:normAutofit fontScale="25000" lnSpcReduction="10000"/>
          </a:bodyPr>
          <a:lstStyle/>
          <a:p>
            <a:pPr indent="0" lvl="0" marL="0" rtl="0" algn="ctr">
              <a:spcBef>
                <a:spcPts val="0"/>
              </a:spcBef>
              <a:spcAft>
                <a:spcPts val="0"/>
              </a:spcAft>
              <a:buNone/>
            </a:pPr>
            <a:r>
              <a:rPr lang="en">
                <a:solidFill>
                  <a:schemeClr val="lt1"/>
                </a:solidFill>
              </a:rPr>
              <a:t>By :</a:t>
            </a:r>
            <a:endParaRPr>
              <a:solidFill>
                <a:schemeClr val="lt1"/>
              </a:solidFill>
            </a:endParaRPr>
          </a:p>
          <a:p>
            <a:pPr indent="0" lvl="0" marL="0" rtl="0" algn="ctr">
              <a:spcBef>
                <a:spcPts val="0"/>
              </a:spcBef>
              <a:spcAft>
                <a:spcPts val="0"/>
              </a:spcAft>
              <a:buNone/>
            </a:pPr>
            <a:r>
              <a:rPr lang="en" sz="4623">
                <a:solidFill>
                  <a:schemeClr val="lt1"/>
                </a:solidFill>
              </a:rPr>
              <a:t>Bhavya Jayaprakash</a:t>
            </a:r>
            <a:endParaRPr sz="4623">
              <a:solidFill>
                <a:schemeClr val="lt1"/>
              </a:solidFill>
            </a:endParaRPr>
          </a:p>
          <a:p>
            <a:pPr indent="0" lvl="0" marL="0" rtl="0" algn="ctr">
              <a:spcBef>
                <a:spcPts val="0"/>
              </a:spcBef>
              <a:spcAft>
                <a:spcPts val="0"/>
              </a:spcAft>
              <a:buNone/>
            </a:pPr>
            <a:r>
              <a:rPr lang="en" sz="4623">
                <a:solidFill>
                  <a:schemeClr val="lt1"/>
                </a:solidFill>
              </a:rPr>
              <a:t>Darren Holzhausen</a:t>
            </a:r>
            <a:endParaRPr sz="4623">
              <a:solidFill>
                <a:schemeClr val="lt1"/>
              </a:solidFill>
            </a:endParaRPr>
          </a:p>
          <a:p>
            <a:pPr indent="0" lvl="0" marL="0" rtl="0" algn="ctr">
              <a:spcBef>
                <a:spcPts val="0"/>
              </a:spcBef>
              <a:spcAft>
                <a:spcPts val="0"/>
              </a:spcAft>
              <a:buNone/>
            </a:pPr>
            <a:r>
              <a:rPr lang="en" sz="4623">
                <a:solidFill>
                  <a:schemeClr val="lt1"/>
                </a:solidFill>
              </a:rPr>
              <a:t>Noah Dolan</a:t>
            </a:r>
            <a:endParaRPr sz="4623">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63175" y="21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Explanation of Moneyline</a:t>
            </a:r>
            <a:endParaRPr b="1"/>
          </a:p>
        </p:txBody>
      </p:sp>
      <p:sp>
        <p:nvSpPr>
          <p:cNvPr id="116" name="Google Shape;116;p22"/>
          <p:cNvSpPr txBox="1"/>
          <p:nvPr>
            <p:ph idx="1" type="body"/>
          </p:nvPr>
        </p:nvSpPr>
        <p:spPr>
          <a:xfrm>
            <a:off x="311700" y="12601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600">
                <a:solidFill>
                  <a:schemeClr val="dk1"/>
                </a:solidFill>
              </a:rPr>
              <a:t>Moneyline</a:t>
            </a:r>
            <a:r>
              <a:rPr lang="en" sz="1600">
                <a:solidFill>
                  <a:schemeClr val="dk1"/>
                </a:solidFill>
              </a:rPr>
              <a:t> is a way to express betting odds — it tells you how much you’d win (or need to bet) based on how likely a team is to win.</a:t>
            </a:r>
            <a:endParaRPr sz="1600">
              <a:solidFill>
                <a:schemeClr val="dk1"/>
              </a:solidFill>
            </a:endParaRPr>
          </a:p>
          <a:p>
            <a:pPr indent="0" lvl="0" marL="0" rtl="0" algn="l">
              <a:spcBef>
                <a:spcPts val="1200"/>
              </a:spcBef>
              <a:spcAft>
                <a:spcPts val="0"/>
              </a:spcAft>
              <a:buClr>
                <a:schemeClr val="dk1"/>
              </a:buClr>
              <a:buSzPts val="1100"/>
              <a:buFont typeface="Arial"/>
              <a:buNone/>
            </a:pPr>
            <a:r>
              <a:rPr lang="en" sz="1600">
                <a:solidFill>
                  <a:schemeClr val="dk1"/>
                </a:solidFill>
              </a:rPr>
              <a:t>Here's how to read it using your chart:</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A </a:t>
            </a:r>
            <a:r>
              <a:rPr b="1" lang="en" sz="1600">
                <a:solidFill>
                  <a:schemeClr val="dk1"/>
                </a:solidFill>
              </a:rPr>
              <a:t>negative number</a:t>
            </a:r>
            <a:r>
              <a:rPr lang="en" sz="1600">
                <a:solidFill>
                  <a:schemeClr val="dk1"/>
                </a:solidFill>
              </a:rPr>
              <a:t> (like </a:t>
            </a:r>
            <a:r>
              <a:rPr b="1" lang="en" sz="1600">
                <a:solidFill>
                  <a:schemeClr val="dk1"/>
                </a:solidFill>
              </a:rPr>
              <a:t>Boston Celtics -171</a:t>
            </a:r>
            <a:r>
              <a:rPr lang="en" sz="1600">
                <a:solidFill>
                  <a:schemeClr val="dk1"/>
                </a:solidFill>
              </a:rPr>
              <a:t>) means they're the </a:t>
            </a:r>
            <a:r>
              <a:rPr b="1" lang="en" sz="1600">
                <a:solidFill>
                  <a:schemeClr val="dk1"/>
                </a:solidFill>
              </a:rPr>
              <a:t>favorite</a:t>
            </a:r>
            <a:r>
              <a:rPr lang="en" sz="1600">
                <a:solidFill>
                  <a:schemeClr val="dk1"/>
                </a:solidFill>
              </a:rPr>
              <a:t>. You’d need to bet </a:t>
            </a:r>
            <a:r>
              <a:rPr b="1" lang="en" sz="1600">
                <a:solidFill>
                  <a:schemeClr val="dk1"/>
                </a:solidFill>
              </a:rPr>
              <a:t>$171</a:t>
            </a:r>
            <a:r>
              <a:rPr lang="en" sz="1600">
                <a:solidFill>
                  <a:schemeClr val="dk1"/>
                </a:solidFill>
              </a:rPr>
              <a:t> to win </a:t>
            </a:r>
            <a:r>
              <a:rPr b="1" lang="en" sz="1600">
                <a:solidFill>
                  <a:schemeClr val="dk1"/>
                </a:solidFill>
              </a:rPr>
              <a:t>$100</a:t>
            </a:r>
            <a:r>
              <a:rPr lang="en" sz="1600">
                <a:solidFill>
                  <a:schemeClr val="dk1"/>
                </a:solidFill>
              </a:rPr>
              <a:t>.</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 </a:t>
            </a:r>
            <a:r>
              <a:rPr b="1" lang="en" sz="1600">
                <a:solidFill>
                  <a:schemeClr val="dk1"/>
                </a:solidFill>
              </a:rPr>
              <a:t>positive number</a:t>
            </a:r>
            <a:r>
              <a:rPr lang="en" sz="1600">
                <a:solidFill>
                  <a:schemeClr val="dk1"/>
                </a:solidFill>
              </a:rPr>
              <a:t> (like </a:t>
            </a:r>
            <a:r>
              <a:rPr b="1" lang="en" sz="1600">
                <a:solidFill>
                  <a:schemeClr val="dk1"/>
                </a:solidFill>
              </a:rPr>
              <a:t>OKC Thunder +270</a:t>
            </a:r>
            <a:r>
              <a:rPr lang="en" sz="1600">
                <a:solidFill>
                  <a:schemeClr val="dk1"/>
                </a:solidFill>
              </a:rPr>
              <a:t>) means they’re the </a:t>
            </a:r>
            <a:r>
              <a:rPr b="1" lang="en" sz="1600">
                <a:solidFill>
                  <a:schemeClr val="dk1"/>
                </a:solidFill>
              </a:rPr>
              <a:t>underdog</a:t>
            </a:r>
            <a:r>
              <a:rPr lang="en" sz="1600">
                <a:solidFill>
                  <a:schemeClr val="dk1"/>
                </a:solidFill>
              </a:rPr>
              <a:t>. A </a:t>
            </a:r>
            <a:r>
              <a:rPr b="1" lang="en" sz="1600">
                <a:solidFill>
                  <a:schemeClr val="dk1"/>
                </a:solidFill>
              </a:rPr>
              <a:t>$100</a:t>
            </a:r>
            <a:r>
              <a:rPr lang="en" sz="1600">
                <a:solidFill>
                  <a:schemeClr val="dk1"/>
                </a:solidFill>
              </a:rPr>
              <a:t> bet would win you </a:t>
            </a:r>
            <a:r>
              <a:rPr b="1" lang="en" sz="1600">
                <a:solidFill>
                  <a:schemeClr val="dk1"/>
                </a:solidFill>
              </a:rPr>
              <a:t>$270</a:t>
            </a:r>
            <a:r>
              <a:rPr lang="en" sz="1600">
                <a:solidFill>
                  <a:schemeClr val="dk1"/>
                </a:solidFill>
              </a:rPr>
              <a:t>.</a:t>
            </a:r>
            <a:br>
              <a:rPr lang="en" sz="1600">
                <a:solidFill>
                  <a:schemeClr val="dk1"/>
                </a:solidFill>
              </a:rPr>
            </a:br>
            <a:endParaRPr sz="1600">
              <a:solidFill>
                <a:schemeClr val="dk1"/>
              </a:solidFill>
            </a:endParaRPr>
          </a:p>
          <a:p>
            <a:pPr indent="0" lvl="0" marL="0" rtl="0" algn="l">
              <a:spcBef>
                <a:spcPts val="1200"/>
              </a:spcBef>
              <a:spcAft>
                <a:spcPts val="0"/>
              </a:spcAft>
              <a:buClr>
                <a:schemeClr val="dk1"/>
              </a:buClr>
              <a:buSzPts val="1100"/>
              <a:buFont typeface="Arial"/>
              <a:buNone/>
            </a:pPr>
            <a:r>
              <a:rPr lang="en" sz="1600">
                <a:solidFill>
                  <a:schemeClr val="dk1"/>
                </a:solidFill>
              </a:rPr>
              <a:t>So, on the </a:t>
            </a:r>
            <a:r>
              <a:rPr lang="en" sz="1600">
                <a:solidFill>
                  <a:schemeClr val="dk1"/>
                </a:solidFill>
              </a:rPr>
              <a:t>next</a:t>
            </a:r>
            <a:r>
              <a:rPr lang="en" sz="1600">
                <a:solidFill>
                  <a:schemeClr val="dk1"/>
                </a:solidFill>
              </a:rPr>
              <a:t> slide, comparing our "Super Accurate NBA Index" to the "Bet MGM Index" shows where the model agrees or disagrees with public betting odds.</a:t>
            </a:r>
            <a:endParaRPr sz="1600">
              <a:solidFill>
                <a:schemeClr val="dk1"/>
              </a:solidFill>
            </a:endParaRPr>
          </a:p>
          <a:p>
            <a:pPr indent="0" lvl="0" marL="0" rtl="0" algn="l">
              <a:spcBef>
                <a:spcPts val="1200"/>
              </a:spcBef>
              <a:spcAft>
                <a:spcPts val="1200"/>
              </a:spcAft>
              <a:buNone/>
            </a:pPr>
            <a:r>
              <a:t/>
            </a:r>
            <a:endParaRPr sz="1600"/>
          </a:p>
        </p:txBody>
      </p:sp>
      <p:pic>
        <p:nvPicPr>
          <p:cNvPr id="117" name="Google Shape;117;p22" title="Bugs Bunny Money GIF by Looney Tunes.gif"/>
          <p:cNvPicPr preferRelativeResize="0"/>
          <p:nvPr/>
        </p:nvPicPr>
        <p:blipFill>
          <a:blip r:embed="rId3">
            <a:alphaModFix/>
          </a:blip>
          <a:stretch>
            <a:fillRect/>
          </a:stretch>
        </p:blipFill>
        <p:spPr>
          <a:xfrm>
            <a:off x="7449600" y="0"/>
            <a:ext cx="1694400" cy="103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102"/>
            </a:gs>
            <a:gs pos="100000">
              <a:srgbClr val="795C04"/>
            </a:gs>
          </a:gsLst>
          <a:lin ang="5400012" scaled="0"/>
        </a:gra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72375" y="28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Ready to Take our Model to Vegas???</a:t>
            </a:r>
            <a:endParaRPr b="1"/>
          </a:p>
          <a:p>
            <a:pPr indent="0" lvl="0" marL="0" rtl="0" algn="l">
              <a:spcBef>
                <a:spcPts val="0"/>
              </a:spcBef>
              <a:spcAft>
                <a:spcPts val="0"/>
              </a:spcAft>
              <a:buNone/>
            </a:pPr>
            <a:r>
              <a:t/>
            </a:r>
            <a:endParaRPr b="1"/>
          </a:p>
        </p:txBody>
      </p:sp>
      <p:pic>
        <p:nvPicPr>
          <p:cNvPr id="123" name="Google Shape;123;p23" title="Screenshot 2025-04-21 at 7.29.02 PM.png"/>
          <p:cNvPicPr preferRelativeResize="0"/>
          <p:nvPr/>
        </p:nvPicPr>
        <p:blipFill>
          <a:blip r:embed="rId3">
            <a:alphaModFix/>
          </a:blip>
          <a:stretch>
            <a:fillRect/>
          </a:stretch>
        </p:blipFill>
        <p:spPr>
          <a:xfrm>
            <a:off x="265025" y="1415488"/>
            <a:ext cx="8340722" cy="2398425"/>
          </a:xfrm>
          <a:prstGeom prst="rect">
            <a:avLst/>
          </a:prstGeom>
          <a:noFill/>
          <a:ln cap="flat" cmpd="sng" w="114300">
            <a:solidFill>
              <a:srgbClr val="FFE599"/>
            </a:solidFill>
            <a:prstDash val="solid"/>
            <a:round/>
            <a:headEnd len="sm" w="sm" type="none"/>
            <a:tailEnd len="sm" w="sm" type="none"/>
          </a:ln>
        </p:spPr>
      </p:pic>
      <p:pic>
        <p:nvPicPr>
          <p:cNvPr id="124" name="Google Shape;124;p23"/>
          <p:cNvPicPr preferRelativeResize="0"/>
          <p:nvPr/>
        </p:nvPicPr>
        <p:blipFill>
          <a:blip r:embed="rId4">
            <a:alphaModFix/>
          </a:blip>
          <a:stretch>
            <a:fillRect/>
          </a:stretch>
        </p:blipFill>
        <p:spPr>
          <a:xfrm>
            <a:off x="652525" y="3918275"/>
            <a:ext cx="747225" cy="1055401"/>
          </a:xfrm>
          <a:prstGeom prst="rect">
            <a:avLst/>
          </a:prstGeom>
          <a:noFill/>
          <a:ln>
            <a:noFill/>
          </a:ln>
        </p:spPr>
      </p:pic>
      <p:pic>
        <p:nvPicPr>
          <p:cNvPr id="125" name="Google Shape;125;p23"/>
          <p:cNvPicPr preferRelativeResize="0"/>
          <p:nvPr/>
        </p:nvPicPr>
        <p:blipFill>
          <a:blip r:embed="rId4">
            <a:alphaModFix/>
          </a:blip>
          <a:stretch>
            <a:fillRect/>
          </a:stretch>
        </p:blipFill>
        <p:spPr>
          <a:xfrm>
            <a:off x="1907100" y="3957625"/>
            <a:ext cx="747225" cy="1055401"/>
          </a:xfrm>
          <a:prstGeom prst="rect">
            <a:avLst/>
          </a:prstGeom>
          <a:noFill/>
          <a:ln>
            <a:noFill/>
          </a:ln>
        </p:spPr>
      </p:pic>
      <p:pic>
        <p:nvPicPr>
          <p:cNvPr id="126" name="Google Shape;126;p23"/>
          <p:cNvPicPr preferRelativeResize="0"/>
          <p:nvPr/>
        </p:nvPicPr>
        <p:blipFill>
          <a:blip r:embed="rId4">
            <a:alphaModFix/>
          </a:blip>
          <a:stretch>
            <a:fillRect/>
          </a:stretch>
        </p:blipFill>
        <p:spPr>
          <a:xfrm>
            <a:off x="3161675" y="3918275"/>
            <a:ext cx="747225" cy="1055401"/>
          </a:xfrm>
          <a:prstGeom prst="rect">
            <a:avLst/>
          </a:prstGeom>
          <a:noFill/>
          <a:ln>
            <a:noFill/>
          </a:ln>
        </p:spPr>
      </p:pic>
      <p:pic>
        <p:nvPicPr>
          <p:cNvPr id="127" name="Google Shape;127;p23"/>
          <p:cNvPicPr preferRelativeResize="0"/>
          <p:nvPr/>
        </p:nvPicPr>
        <p:blipFill>
          <a:blip r:embed="rId4">
            <a:alphaModFix/>
          </a:blip>
          <a:stretch>
            <a:fillRect/>
          </a:stretch>
        </p:blipFill>
        <p:spPr>
          <a:xfrm>
            <a:off x="4572000" y="3918275"/>
            <a:ext cx="747225" cy="1055401"/>
          </a:xfrm>
          <a:prstGeom prst="rect">
            <a:avLst/>
          </a:prstGeom>
          <a:noFill/>
          <a:ln>
            <a:noFill/>
          </a:ln>
        </p:spPr>
      </p:pic>
      <p:pic>
        <p:nvPicPr>
          <p:cNvPr id="128" name="Google Shape;128;p23"/>
          <p:cNvPicPr preferRelativeResize="0"/>
          <p:nvPr/>
        </p:nvPicPr>
        <p:blipFill>
          <a:blip r:embed="rId4">
            <a:alphaModFix/>
          </a:blip>
          <a:stretch>
            <a:fillRect/>
          </a:stretch>
        </p:blipFill>
        <p:spPr>
          <a:xfrm>
            <a:off x="5982325" y="3918275"/>
            <a:ext cx="747225" cy="1055401"/>
          </a:xfrm>
          <a:prstGeom prst="rect">
            <a:avLst/>
          </a:prstGeom>
          <a:noFill/>
          <a:ln>
            <a:noFill/>
          </a:ln>
        </p:spPr>
      </p:pic>
      <p:pic>
        <p:nvPicPr>
          <p:cNvPr id="129" name="Google Shape;129;p23"/>
          <p:cNvPicPr preferRelativeResize="0"/>
          <p:nvPr/>
        </p:nvPicPr>
        <p:blipFill>
          <a:blip r:embed="rId4">
            <a:alphaModFix/>
          </a:blip>
          <a:stretch>
            <a:fillRect/>
          </a:stretch>
        </p:blipFill>
        <p:spPr>
          <a:xfrm>
            <a:off x="7349325" y="3918275"/>
            <a:ext cx="747225" cy="1055401"/>
          </a:xfrm>
          <a:prstGeom prst="rect">
            <a:avLst/>
          </a:prstGeom>
          <a:noFill/>
          <a:ln>
            <a:noFill/>
          </a:ln>
        </p:spPr>
      </p:pic>
      <p:pic>
        <p:nvPicPr>
          <p:cNvPr id="130" name="Google Shape;130;p23" title="las vegas GIF.gif"/>
          <p:cNvPicPr preferRelativeResize="0"/>
          <p:nvPr/>
        </p:nvPicPr>
        <p:blipFill>
          <a:blip r:embed="rId5">
            <a:alphaModFix/>
          </a:blip>
          <a:stretch>
            <a:fillRect/>
          </a:stretch>
        </p:blipFill>
        <p:spPr>
          <a:xfrm>
            <a:off x="6729550" y="72450"/>
            <a:ext cx="2345650" cy="1125920"/>
          </a:xfrm>
          <a:prstGeom prst="rect">
            <a:avLst/>
          </a:prstGeom>
          <a:noFill/>
          <a:ln cap="flat" cmpd="sng" w="76200">
            <a:solidFill>
              <a:srgbClr val="FFE599"/>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200"/>
                                        <p:tgtEl>
                                          <p:spTgt spid="124"/>
                                        </p:tgtEl>
                                        <p:attrNameLst>
                                          <p:attrName>ppt_w</p:attrName>
                                        </p:attrNameLst>
                                      </p:cBhvr>
                                      <p:tavLst>
                                        <p:tav fmla="" tm="0">
                                          <p:val>
                                            <p:strVal val="0"/>
                                          </p:val>
                                        </p:tav>
                                        <p:tav fmla="" tm="100000">
                                          <p:val>
                                            <p:strVal val="#ppt_w"/>
                                          </p:val>
                                        </p:tav>
                                      </p:tavLst>
                                    </p:anim>
                                    <p:anim calcmode="lin" valueType="num">
                                      <p:cBhvr additive="base">
                                        <p:cTn dur="1200"/>
                                        <p:tgtEl>
                                          <p:spTgt spid="124"/>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ppt_w</p:attrName>
                                        </p:attrNameLst>
                                      </p:cBhvr>
                                      <p:tavLst>
                                        <p:tav fmla="" tm="0">
                                          <p:val>
                                            <p:strVal val="0"/>
                                          </p:val>
                                        </p:tav>
                                        <p:tav fmla="" tm="100000">
                                          <p:val>
                                            <p:strVal val="#ppt_w"/>
                                          </p:val>
                                        </p:tav>
                                      </p:tavLst>
                                    </p:anim>
                                    <p:anim calcmode="lin" valueType="num">
                                      <p:cBhvr additive="base">
                                        <p:cTn dur="1000"/>
                                        <p:tgtEl>
                                          <p:spTgt spid="125"/>
                                        </p:tgtEl>
                                        <p:attrNameLst>
                                          <p:attrName>ppt_h</p:attrName>
                                        </p:attrNameLst>
                                      </p:cBhvr>
                                      <p:tavLst>
                                        <p:tav fmla="" tm="0">
                                          <p:val>
                                            <p:strVal val="0"/>
                                          </p:val>
                                        </p:tav>
                                        <p:tav fmla="" tm="100000">
                                          <p:val>
                                            <p:strVal val="#ppt_h"/>
                                          </p:val>
                                        </p:tav>
                                      </p:tavLst>
                                    </p:anim>
                                  </p:childTnLst>
                                </p:cTn>
                              </p:par>
                            </p:childTnLst>
                          </p:cTn>
                        </p:par>
                        <p:par>
                          <p:cTn fill="hold">
                            <p:stCondLst>
                              <p:cond delay="2200"/>
                            </p:stCondLst>
                            <p:childTnLst>
                              <p:par>
                                <p:cTn fill="hold" nodeType="after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ppt_w</p:attrName>
                                        </p:attrNameLst>
                                      </p:cBhvr>
                                      <p:tavLst>
                                        <p:tav fmla="" tm="0">
                                          <p:val>
                                            <p:strVal val="0"/>
                                          </p:val>
                                        </p:tav>
                                        <p:tav fmla="" tm="100000">
                                          <p:val>
                                            <p:strVal val="#ppt_w"/>
                                          </p:val>
                                        </p:tav>
                                      </p:tavLst>
                                    </p:anim>
                                    <p:anim calcmode="lin" valueType="num">
                                      <p:cBhvr additive="base">
                                        <p:cTn dur="1000"/>
                                        <p:tgtEl>
                                          <p:spTgt spid="126"/>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ppt_w</p:attrName>
                                        </p:attrNameLst>
                                      </p:cBhvr>
                                      <p:tavLst>
                                        <p:tav fmla="" tm="0">
                                          <p:val>
                                            <p:strVal val="0"/>
                                          </p:val>
                                        </p:tav>
                                        <p:tav fmla="" tm="100000">
                                          <p:val>
                                            <p:strVal val="#ppt_w"/>
                                          </p:val>
                                        </p:tav>
                                      </p:tavLst>
                                    </p:anim>
                                    <p:anim calcmode="lin" valueType="num">
                                      <p:cBhvr additive="base">
                                        <p:cTn dur="1000"/>
                                        <p:tgtEl>
                                          <p:spTgt spid="127"/>
                                        </p:tgtEl>
                                        <p:attrNameLst>
                                          <p:attrName>ppt_h</p:attrName>
                                        </p:attrNameLst>
                                      </p:cBhvr>
                                      <p:tavLst>
                                        <p:tav fmla="" tm="0">
                                          <p:val>
                                            <p:strVal val="0"/>
                                          </p:val>
                                        </p:tav>
                                        <p:tav fmla="" tm="100000">
                                          <p:val>
                                            <p:strVal val="#ppt_h"/>
                                          </p:val>
                                        </p:tav>
                                      </p:tavLst>
                                    </p:anim>
                                  </p:childTnLst>
                                </p:cTn>
                              </p:par>
                            </p:childTnLst>
                          </p:cTn>
                        </p:par>
                        <p:par>
                          <p:cTn fill="hold">
                            <p:stCondLst>
                              <p:cond delay="4200"/>
                            </p:stCondLst>
                            <p:childTnLst>
                              <p:par>
                                <p:cTn fill="hold" nodeType="after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ppt_w</p:attrName>
                                        </p:attrNameLst>
                                      </p:cBhvr>
                                      <p:tavLst>
                                        <p:tav fmla="" tm="0">
                                          <p:val>
                                            <p:strVal val="0"/>
                                          </p:val>
                                        </p:tav>
                                        <p:tav fmla="" tm="100000">
                                          <p:val>
                                            <p:strVal val="#ppt_w"/>
                                          </p:val>
                                        </p:tav>
                                      </p:tavLst>
                                    </p:anim>
                                    <p:anim calcmode="lin" valueType="num">
                                      <p:cBhvr additive="base">
                                        <p:cTn dur="1000"/>
                                        <p:tgtEl>
                                          <p:spTgt spid="128"/>
                                        </p:tgtEl>
                                        <p:attrNameLst>
                                          <p:attrName>ppt_h</p:attrName>
                                        </p:attrNameLst>
                                      </p:cBhvr>
                                      <p:tavLst>
                                        <p:tav fmla="" tm="0">
                                          <p:val>
                                            <p:strVal val="0"/>
                                          </p:val>
                                        </p:tav>
                                        <p:tav fmla="" tm="100000">
                                          <p:val>
                                            <p:strVal val="#ppt_h"/>
                                          </p:val>
                                        </p:tav>
                                      </p:tavLst>
                                    </p:anim>
                                  </p:childTnLst>
                                </p:cTn>
                              </p:par>
                            </p:childTnLst>
                          </p:cTn>
                        </p:par>
                        <p:par>
                          <p:cTn fill="hold">
                            <p:stCondLst>
                              <p:cond delay="5200"/>
                            </p:stCondLst>
                            <p:childTnLst>
                              <p:par>
                                <p:cTn fill="hold" nodeType="after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ppt_w</p:attrName>
                                        </p:attrNameLst>
                                      </p:cBhvr>
                                      <p:tavLst>
                                        <p:tav fmla="" tm="0">
                                          <p:val>
                                            <p:strVal val="0"/>
                                          </p:val>
                                        </p:tav>
                                        <p:tav fmla="" tm="100000">
                                          <p:val>
                                            <p:strVal val="#ppt_w"/>
                                          </p:val>
                                        </p:tav>
                                      </p:tavLst>
                                    </p:anim>
                                    <p:anim calcmode="lin" valueType="num">
                                      <p:cBhvr additive="base">
                                        <p:cTn dur="1000"/>
                                        <p:tgtEl>
                                          <p:spTgt spid="1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263175" y="21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Why Our Model’s Odds are Different from MGM </a:t>
            </a:r>
            <a:endParaRPr b="1"/>
          </a:p>
        </p:txBody>
      </p:sp>
      <p:sp>
        <p:nvSpPr>
          <p:cNvPr id="136" name="Google Shape;136;p24"/>
          <p:cNvSpPr txBox="1"/>
          <p:nvPr>
            <p:ph idx="1" type="body"/>
          </p:nvPr>
        </p:nvSpPr>
        <p:spPr>
          <a:xfrm>
            <a:off x="263175" y="863550"/>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solidFill>
                  <a:schemeClr val="dk1"/>
                </a:solidFill>
              </a:rPr>
              <a:t>No Market Bias</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Our model is purely statistical, while sportsbooks </a:t>
            </a:r>
            <a:r>
              <a:rPr b="1" lang="en" sz="1500">
                <a:solidFill>
                  <a:schemeClr val="dk1"/>
                </a:solidFill>
              </a:rPr>
              <a:t>adjust odds based on where the money is going</a:t>
            </a:r>
            <a:r>
              <a:rPr lang="en" sz="1500">
                <a:solidFill>
                  <a:schemeClr val="dk1"/>
                </a:solidFill>
              </a:rPr>
              <a:t> — not just on actual chances.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This is how they protect themselves from large losses.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Example: LA Clippers might have a lot of fans who place bets on them </a:t>
            </a:r>
            <a:r>
              <a:rPr lang="en" sz="1500">
                <a:solidFill>
                  <a:schemeClr val="dk1"/>
                </a:solidFill>
              </a:rPr>
              <a:t>because they are a popular team. This moves the odds to be lower (less positive ie more likely to happen according to MGM). Where our model is stagnant according to full team statistics</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We did not take into account Playoff matchups</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Example: Some team’s might have had a </a:t>
            </a:r>
            <a:r>
              <a:rPr lang="en" sz="1500">
                <a:solidFill>
                  <a:schemeClr val="dk1"/>
                </a:solidFill>
              </a:rPr>
              <a:t>playoff matchup that would be seen as more difficult in the eyes of the Vegas oddsmakers because of how they fared against each other in the regular season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For example, if the Lakers played unusually poorly against Minnesota in the regular season, Vegas might set LA’s initial Championship odds lower because that is their first round matchup</a:t>
            </a:r>
            <a:endParaRPr sz="1500">
              <a:solidFill>
                <a:schemeClr val="dk1"/>
              </a:solidFill>
            </a:endParaRPr>
          </a:p>
          <a:p>
            <a:pPr indent="0" lvl="0" marL="0" rtl="0" algn="l">
              <a:spcBef>
                <a:spcPts val="1200"/>
              </a:spcBef>
              <a:spcAft>
                <a:spcPts val="1200"/>
              </a:spcAft>
              <a:buNone/>
            </a:pPr>
            <a:r>
              <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2025 NBA Championship Percentage Chances</a:t>
            </a:r>
            <a:endParaRPr/>
          </a:p>
        </p:txBody>
      </p:sp>
      <p:pic>
        <p:nvPicPr>
          <p:cNvPr id="142" name="Google Shape;142;p25" title="percentage_pie_2.png"/>
          <p:cNvPicPr preferRelativeResize="0"/>
          <p:nvPr/>
        </p:nvPicPr>
        <p:blipFill>
          <a:blip r:embed="rId3">
            <a:alphaModFix/>
          </a:blip>
          <a:stretch>
            <a:fillRect/>
          </a:stretch>
        </p:blipFill>
        <p:spPr>
          <a:xfrm>
            <a:off x="4620900" y="1170125"/>
            <a:ext cx="4370700" cy="3449425"/>
          </a:xfrm>
          <a:prstGeom prst="rect">
            <a:avLst/>
          </a:prstGeom>
          <a:noFill/>
          <a:ln>
            <a:noFill/>
          </a:ln>
        </p:spPr>
      </p:pic>
      <p:sp>
        <p:nvSpPr>
          <p:cNvPr id="143" name="Google Shape;143;p25"/>
          <p:cNvSpPr txBox="1"/>
          <p:nvPr/>
        </p:nvSpPr>
        <p:spPr>
          <a:xfrm>
            <a:off x="7665600" y="1445450"/>
            <a:ext cx="116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C4587"/>
                </a:solidFill>
              </a:rPr>
              <a:t>Pacers</a:t>
            </a:r>
            <a:endParaRPr b="1" sz="1800">
              <a:solidFill>
                <a:srgbClr val="1C4587"/>
              </a:solidFill>
            </a:endParaRPr>
          </a:p>
        </p:txBody>
      </p:sp>
      <p:sp>
        <p:nvSpPr>
          <p:cNvPr id="144" name="Google Shape;144;p25"/>
          <p:cNvSpPr txBox="1"/>
          <p:nvPr/>
        </p:nvSpPr>
        <p:spPr>
          <a:xfrm>
            <a:off x="5950600" y="946525"/>
            <a:ext cx="12255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00"/>
                </a:solidFill>
              </a:rPr>
              <a:t>Lakers</a:t>
            </a:r>
            <a:endParaRPr b="1" sz="1800">
              <a:solidFill>
                <a:schemeClr val="dk2"/>
              </a:solidFill>
            </a:endParaRPr>
          </a:p>
        </p:txBody>
      </p:sp>
      <p:sp>
        <p:nvSpPr>
          <p:cNvPr id="145" name="Google Shape;145;p25"/>
          <p:cNvSpPr txBox="1"/>
          <p:nvPr/>
        </p:nvSpPr>
        <p:spPr>
          <a:xfrm>
            <a:off x="327525" y="1188825"/>
            <a:ext cx="4039500" cy="32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rPr>
              <a:t>Team</a:t>
            </a:r>
            <a:r>
              <a:rPr b="1" lang="en" sz="1800">
                <a:solidFill>
                  <a:schemeClr val="dk1"/>
                </a:solidFill>
              </a:rPr>
              <a:t>	    	</a:t>
            </a:r>
            <a:r>
              <a:rPr b="1" lang="en" sz="1800" u="sng">
                <a:solidFill>
                  <a:schemeClr val="dk1"/>
                </a:solidFill>
              </a:rPr>
              <a:t>Titles Won</a:t>
            </a:r>
            <a:endParaRPr b="1" sz="1800" u="sng">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600">
                <a:solidFill>
                  <a:srgbClr val="38761D"/>
                </a:solidFill>
              </a:rPr>
              <a:t>Celtics		18  - Defending Champs</a:t>
            </a:r>
            <a:endParaRPr b="1" sz="1600">
              <a:solidFill>
                <a:srgbClr val="38761D"/>
              </a:solidFill>
            </a:endParaRPr>
          </a:p>
          <a:p>
            <a:pPr indent="0" lvl="0" marL="0" rtl="0" algn="l">
              <a:spcBef>
                <a:spcPts val="0"/>
              </a:spcBef>
              <a:spcAft>
                <a:spcPts val="0"/>
              </a:spcAft>
              <a:buNone/>
            </a:pPr>
            <a:r>
              <a:t/>
            </a:r>
            <a:endParaRPr b="1" sz="1600">
              <a:solidFill>
                <a:srgbClr val="38761D"/>
              </a:solidFill>
            </a:endParaRPr>
          </a:p>
          <a:p>
            <a:pPr indent="0" lvl="0" marL="0" rtl="0" algn="l">
              <a:spcBef>
                <a:spcPts val="0"/>
              </a:spcBef>
              <a:spcAft>
                <a:spcPts val="0"/>
              </a:spcAft>
              <a:buNone/>
            </a:pPr>
            <a:r>
              <a:rPr b="1" lang="en" sz="1600">
                <a:solidFill>
                  <a:srgbClr val="FFFF00"/>
                </a:solidFill>
              </a:rPr>
              <a:t>Lakers		17 - Lebron + Luka </a:t>
            </a:r>
            <a:endParaRPr b="1" sz="1600">
              <a:solidFill>
                <a:srgbClr val="FFFF00"/>
              </a:solidFill>
            </a:endParaRPr>
          </a:p>
          <a:p>
            <a:pPr indent="0" lvl="0" marL="0" rtl="0" algn="l">
              <a:spcBef>
                <a:spcPts val="0"/>
              </a:spcBef>
              <a:spcAft>
                <a:spcPts val="0"/>
              </a:spcAft>
              <a:buNone/>
            </a:pPr>
            <a:r>
              <a:t/>
            </a:r>
            <a:endParaRPr b="1" sz="1600">
              <a:solidFill>
                <a:srgbClr val="FFFF00"/>
              </a:solidFill>
            </a:endParaRPr>
          </a:p>
          <a:p>
            <a:pPr indent="0" lvl="0" marL="0" rtl="0" algn="l">
              <a:spcBef>
                <a:spcPts val="0"/>
              </a:spcBef>
              <a:spcAft>
                <a:spcPts val="0"/>
              </a:spcAft>
              <a:buNone/>
            </a:pPr>
            <a:r>
              <a:rPr b="1" lang="en" sz="1600">
                <a:solidFill>
                  <a:srgbClr val="00FFFF"/>
                </a:solidFill>
              </a:rPr>
              <a:t>Nuggets	 	1 - 2023 Champs</a:t>
            </a:r>
            <a:endParaRPr b="1" sz="1600">
              <a:solidFill>
                <a:srgbClr val="00FFFF"/>
              </a:solidFill>
            </a:endParaRPr>
          </a:p>
          <a:p>
            <a:pPr indent="0" lvl="0" marL="0" rtl="0" algn="l">
              <a:spcBef>
                <a:spcPts val="0"/>
              </a:spcBef>
              <a:spcAft>
                <a:spcPts val="0"/>
              </a:spcAft>
              <a:buNone/>
            </a:pPr>
            <a:r>
              <a:t/>
            </a:r>
            <a:endParaRPr b="1" sz="1600">
              <a:solidFill>
                <a:srgbClr val="00FFFF"/>
              </a:solidFill>
            </a:endParaRPr>
          </a:p>
          <a:p>
            <a:pPr indent="0" lvl="0" marL="0" rtl="0" algn="l">
              <a:spcBef>
                <a:spcPts val="0"/>
              </a:spcBef>
              <a:spcAft>
                <a:spcPts val="0"/>
              </a:spcAft>
              <a:buNone/>
            </a:pPr>
            <a:r>
              <a:rPr b="1" lang="en" sz="1600">
                <a:solidFill>
                  <a:srgbClr val="1C4587"/>
                </a:solidFill>
              </a:rPr>
              <a:t>Thunder	 	1* - SGA - MVP Favorite!</a:t>
            </a:r>
            <a:endParaRPr b="1" sz="1600">
              <a:solidFill>
                <a:srgbClr val="1C4587"/>
              </a:solidFill>
            </a:endParaRPr>
          </a:p>
          <a:p>
            <a:pPr indent="0" lvl="0" marL="0" rtl="0" algn="l">
              <a:spcBef>
                <a:spcPts val="0"/>
              </a:spcBef>
              <a:spcAft>
                <a:spcPts val="0"/>
              </a:spcAft>
              <a:buNone/>
            </a:pPr>
            <a:r>
              <a:t/>
            </a:r>
            <a:endParaRPr b="1" sz="1600">
              <a:solidFill>
                <a:srgbClr val="1C4587"/>
              </a:solidFill>
            </a:endParaRPr>
          </a:p>
          <a:p>
            <a:pPr indent="0" lvl="0" marL="0" rtl="0" algn="l">
              <a:spcBef>
                <a:spcPts val="0"/>
              </a:spcBef>
              <a:spcAft>
                <a:spcPts val="0"/>
              </a:spcAft>
              <a:buNone/>
            </a:pPr>
            <a:r>
              <a:rPr b="1" lang="en" sz="1600">
                <a:solidFill>
                  <a:srgbClr val="1155CC"/>
                </a:solidFill>
              </a:rPr>
              <a:t>Pacers		0 - Looking for first title! </a:t>
            </a:r>
            <a:endParaRPr b="1" sz="1600">
              <a:solidFill>
                <a:srgbClr val="1155CC"/>
              </a:solidFill>
            </a:endParaRPr>
          </a:p>
          <a:p>
            <a:pPr indent="0" lvl="0" marL="0" rtl="0" algn="l">
              <a:spcBef>
                <a:spcPts val="0"/>
              </a:spcBef>
              <a:spcAft>
                <a:spcPts val="0"/>
              </a:spcAft>
              <a:buNone/>
            </a:pPr>
            <a:r>
              <a:t/>
            </a:r>
            <a:endParaRPr b="1" sz="1600">
              <a:solidFill>
                <a:srgbClr val="38761D"/>
              </a:solidFill>
            </a:endParaRPr>
          </a:p>
        </p:txBody>
      </p:sp>
      <p:sp>
        <p:nvSpPr>
          <p:cNvPr id="146" name="Google Shape;146;p25"/>
          <p:cNvSpPr txBox="1"/>
          <p:nvPr/>
        </p:nvSpPr>
        <p:spPr>
          <a:xfrm>
            <a:off x="4620900" y="1170125"/>
            <a:ext cx="1166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FFFF"/>
                </a:solidFill>
              </a:rPr>
              <a:t>Nuggets</a:t>
            </a:r>
            <a:endParaRPr b="1" sz="1800">
              <a:solidFill>
                <a:srgbClr val="00FFFF"/>
              </a:solidFill>
            </a:endParaRPr>
          </a:p>
        </p:txBody>
      </p:sp>
      <p:sp>
        <p:nvSpPr>
          <p:cNvPr id="147" name="Google Shape;147;p25"/>
          <p:cNvSpPr txBox="1"/>
          <p:nvPr/>
        </p:nvSpPr>
        <p:spPr>
          <a:xfrm>
            <a:off x="7755600" y="3742050"/>
            <a:ext cx="1320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rPr>
              <a:t>Thunder</a:t>
            </a:r>
            <a:endParaRPr b="1" sz="1800">
              <a:solidFill>
                <a:srgbClr val="1C4587"/>
              </a:solidFill>
            </a:endParaRPr>
          </a:p>
        </p:txBody>
      </p:sp>
      <p:sp>
        <p:nvSpPr>
          <p:cNvPr id="148" name="Google Shape;148;p25"/>
          <p:cNvSpPr txBox="1"/>
          <p:nvPr/>
        </p:nvSpPr>
        <p:spPr>
          <a:xfrm>
            <a:off x="4734600" y="4099150"/>
            <a:ext cx="939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Celtics</a:t>
            </a:r>
            <a:endParaRPr b="1"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012" scaled="0"/>
        </a:gra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 Pros/Cons - Team Statistics(2014- 2025)</a:t>
            </a:r>
            <a:endParaRPr>
              <a:solidFill>
                <a:schemeClr val="lt1"/>
              </a:solidFill>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10000"/>
          </a:bodyPr>
          <a:lstStyle/>
          <a:p>
            <a:pPr indent="0" lvl="0" marL="0" rtl="0" algn="l">
              <a:spcBef>
                <a:spcPts val="1400"/>
              </a:spcBef>
              <a:spcAft>
                <a:spcPts val="0"/>
              </a:spcAft>
              <a:buNone/>
            </a:pPr>
            <a:r>
              <a:rPr b="1" lang="en" sz="6000">
                <a:solidFill>
                  <a:schemeClr val="lt1"/>
                </a:solidFill>
                <a:latin typeface="Lexend"/>
                <a:ea typeface="Lexend"/>
                <a:cs typeface="Lexend"/>
                <a:sym typeface="Lexend"/>
              </a:rPr>
              <a:t> ✅</a:t>
            </a:r>
            <a:r>
              <a:rPr b="1" lang="en" sz="4400">
                <a:solidFill>
                  <a:schemeClr val="lt1"/>
                </a:solidFill>
                <a:latin typeface="Lexend"/>
                <a:ea typeface="Lexend"/>
                <a:cs typeface="Lexend"/>
                <a:sym typeface="Lexend"/>
              </a:rPr>
              <a:t>Pros</a:t>
            </a:r>
            <a:endParaRPr b="1" sz="4400">
              <a:solidFill>
                <a:schemeClr val="lt1"/>
              </a:solidFill>
              <a:latin typeface="Lexend"/>
              <a:ea typeface="Lexend"/>
              <a:cs typeface="Lexend"/>
              <a:sym typeface="Lexend"/>
            </a:endParaRPr>
          </a:p>
          <a:p>
            <a:pPr indent="0" lvl="0" marL="0" rtl="0" algn="l">
              <a:spcBef>
                <a:spcPts val="1400"/>
              </a:spcBef>
              <a:spcAft>
                <a:spcPts val="0"/>
              </a:spcAft>
              <a:buNone/>
            </a:pPr>
            <a:r>
              <a:rPr b="1" lang="en" sz="3650">
                <a:solidFill>
                  <a:schemeClr val="lt1"/>
                </a:solidFill>
                <a:latin typeface="Lexend"/>
                <a:ea typeface="Lexend"/>
                <a:cs typeface="Lexend"/>
                <a:sym typeface="Lexend"/>
              </a:rPr>
              <a:t>Comprehensive</a:t>
            </a:r>
            <a:r>
              <a:rPr lang="en" sz="3650">
                <a:solidFill>
                  <a:schemeClr val="lt1"/>
                </a:solidFill>
                <a:latin typeface="Lexend"/>
                <a:ea typeface="Lexend"/>
                <a:cs typeface="Lexend"/>
                <a:sym typeface="Lexend"/>
              </a:rPr>
              <a:t>: Covers a wide range of team-level stats (shooting, assists, defense, etc.)</a:t>
            </a:r>
            <a:br>
              <a:rPr lang="en" sz="3650">
                <a:solidFill>
                  <a:schemeClr val="lt1"/>
                </a:solidFill>
                <a:latin typeface="Lexend"/>
                <a:ea typeface="Lexend"/>
                <a:cs typeface="Lexend"/>
                <a:sym typeface="Lexend"/>
              </a:rPr>
            </a:br>
            <a:r>
              <a:rPr b="1" lang="en" sz="3650">
                <a:solidFill>
                  <a:schemeClr val="lt1"/>
                </a:solidFill>
                <a:latin typeface="Lexend"/>
                <a:ea typeface="Lexend"/>
                <a:cs typeface="Lexend"/>
                <a:sym typeface="Lexend"/>
              </a:rPr>
              <a:t>Consistent Format</a:t>
            </a:r>
            <a:r>
              <a:rPr lang="en" sz="3650">
                <a:solidFill>
                  <a:schemeClr val="lt1"/>
                </a:solidFill>
                <a:latin typeface="Lexend"/>
                <a:ea typeface="Lexend"/>
                <a:cs typeface="Lexend"/>
                <a:sym typeface="Lexend"/>
              </a:rPr>
              <a:t>: Uniform structure of data across all seasons</a:t>
            </a:r>
            <a:br>
              <a:rPr lang="en" sz="3650">
                <a:solidFill>
                  <a:schemeClr val="lt1"/>
                </a:solidFill>
                <a:latin typeface="Lexend"/>
                <a:ea typeface="Lexend"/>
                <a:cs typeface="Lexend"/>
                <a:sym typeface="Lexend"/>
              </a:rPr>
            </a:br>
            <a:r>
              <a:rPr b="1" lang="en" sz="3650">
                <a:solidFill>
                  <a:schemeClr val="lt1"/>
                </a:solidFill>
                <a:latin typeface="Lexend"/>
                <a:ea typeface="Lexend"/>
                <a:cs typeface="Lexend"/>
                <a:sym typeface="Lexend"/>
              </a:rPr>
              <a:t>Public &amp; Free</a:t>
            </a:r>
            <a:r>
              <a:rPr lang="en" sz="3650">
                <a:solidFill>
                  <a:schemeClr val="lt1"/>
                </a:solidFill>
                <a:latin typeface="Lexend"/>
                <a:ea typeface="Lexend"/>
                <a:cs typeface="Lexend"/>
                <a:sym typeface="Lexend"/>
              </a:rPr>
              <a:t>: Easily accessible without needing API keys or paid subscriptions</a:t>
            </a:r>
            <a:br>
              <a:rPr lang="en" sz="3650">
                <a:solidFill>
                  <a:schemeClr val="lt1"/>
                </a:solidFill>
                <a:latin typeface="Lexend"/>
                <a:ea typeface="Lexend"/>
                <a:cs typeface="Lexend"/>
                <a:sym typeface="Lexend"/>
              </a:rPr>
            </a:br>
            <a:r>
              <a:rPr b="1" lang="en" sz="3650">
                <a:solidFill>
                  <a:schemeClr val="lt1"/>
                </a:solidFill>
                <a:latin typeface="Lexend"/>
                <a:ea typeface="Lexend"/>
                <a:cs typeface="Lexend"/>
                <a:sym typeface="Lexend"/>
              </a:rPr>
              <a:t>Trusted Source</a:t>
            </a:r>
            <a:r>
              <a:rPr lang="en" sz="3650">
                <a:solidFill>
                  <a:schemeClr val="lt1"/>
                </a:solidFill>
                <a:latin typeface="Lexend"/>
                <a:ea typeface="Lexend"/>
                <a:cs typeface="Lexend"/>
                <a:sym typeface="Lexend"/>
              </a:rPr>
              <a:t>: Widely recognized in sports analytics for its reliability</a:t>
            </a:r>
            <a:br>
              <a:rPr lang="en" sz="3650">
                <a:solidFill>
                  <a:schemeClr val="lt1"/>
                </a:solidFill>
                <a:latin typeface="Lexend"/>
                <a:ea typeface="Lexend"/>
                <a:cs typeface="Lexend"/>
                <a:sym typeface="Lexend"/>
              </a:rPr>
            </a:br>
            <a:endParaRPr sz="3650">
              <a:solidFill>
                <a:schemeClr val="lt1"/>
              </a:solidFill>
              <a:latin typeface="Lexend"/>
              <a:ea typeface="Lexend"/>
              <a:cs typeface="Lexend"/>
              <a:sym typeface="Lexend"/>
            </a:endParaRPr>
          </a:p>
          <a:p>
            <a:pPr indent="0" lvl="0" marL="0" rtl="0" algn="l">
              <a:spcBef>
                <a:spcPts val="1400"/>
              </a:spcBef>
              <a:spcAft>
                <a:spcPts val="0"/>
              </a:spcAft>
              <a:buNone/>
            </a:pPr>
            <a:r>
              <a:rPr b="1" lang="en" sz="3650">
                <a:solidFill>
                  <a:schemeClr val="lt1"/>
                </a:solidFill>
                <a:latin typeface="Lexend"/>
                <a:ea typeface="Lexend"/>
                <a:cs typeface="Lexend"/>
                <a:sym typeface="Lexend"/>
              </a:rPr>
              <a:t>⚠️ Limitation</a:t>
            </a:r>
            <a:r>
              <a:rPr b="1" lang="en" sz="3650">
                <a:solidFill>
                  <a:schemeClr val="lt1"/>
                </a:solidFill>
                <a:latin typeface="Lexend"/>
                <a:ea typeface="Lexend"/>
                <a:cs typeface="Lexend"/>
                <a:sym typeface="Lexend"/>
              </a:rPr>
              <a:t>s</a:t>
            </a:r>
            <a:br>
              <a:rPr lang="en" sz="3650">
                <a:solidFill>
                  <a:schemeClr val="lt1"/>
                </a:solidFill>
                <a:latin typeface="Lexend"/>
                <a:ea typeface="Lexend"/>
                <a:cs typeface="Lexend"/>
                <a:sym typeface="Lexend"/>
              </a:rPr>
            </a:br>
            <a:r>
              <a:rPr b="1" lang="en" sz="3650">
                <a:solidFill>
                  <a:schemeClr val="lt1"/>
                </a:solidFill>
                <a:latin typeface="Lexend"/>
                <a:ea typeface="Lexend"/>
                <a:cs typeface="Lexend"/>
                <a:sym typeface="Lexend"/>
              </a:rPr>
              <a:t>Manual Downloading</a:t>
            </a:r>
            <a:r>
              <a:rPr lang="en" sz="3650">
                <a:solidFill>
                  <a:schemeClr val="lt1"/>
                </a:solidFill>
                <a:latin typeface="Lexend"/>
                <a:ea typeface="Lexend"/>
                <a:cs typeface="Lexend"/>
                <a:sym typeface="Lexend"/>
              </a:rPr>
              <a:t>: Requires manual downloads — not API-driven</a:t>
            </a:r>
            <a:endParaRPr sz="3650">
              <a:solidFill>
                <a:schemeClr val="lt1"/>
              </a:solidFill>
              <a:latin typeface="Lexend"/>
              <a:ea typeface="Lexend"/>
              <a:cs typeface="Lexend"/>
              <a:sym typeface="Lexend"/>
            </a:endParaRPr>
          </a:p>
          <a:p>
            <a:pPr indent="0" lvl="0" marL="0" rtl="0" algn="l">
              <a:spcBef>
                <a:spcPts val="1400"/>
              </a:spcBef>
              <a:spcAft>
                <a:spcPts val="0"/>
              </a:spcAft>
              <a:buNone/>
            </a:pPr>
            <a:r>
              <a:rPr b="1" lang="en" sz="3650">
                <a:solidFill>
                  <a:schemeClr val="lt1"/>
                </a:solidFill>
                <a:latin typeface="Lexend"/>
                <a:ea typeface="Lexend"/>
                <a:cs typeface="Lexend"/>
                <a:sym typeface="Lexend"/>
              </a:rPr>
              <a:t>Incomplete Data: </a:t>
            </a:r>
            <a:r>
              <a:rPr lang="en" sz="3650">
                <a:solidFill>
                  <a:schemeClr val="lt1"/>
                </a:solidFill>
                <a:latin typeface="Lexend"/>
                <a:ea typeface="Lexend"/>
                <a:cs typeface="Lexend"/>
                <a:sym typeface="Lexend"/>
              </a:rPr>
              <a:t>The data does not account for in-season trades or injuries for players towards the end of the season or in the playoffs. </a:t>
            </a:r>
            <a:endParaRPr sz="3650">
              <a:solidFill>
                <a:schemeClr val="lt1"/>
              </a:solidFill>
              <a:latin typeface="Lexend"/>
              <a:ea typeface="Lexend"/>
              <a:cs typeface="Lexend"/>
              <a:sym typeface="Lexend"/>
            </a:endParaRPr>
          </a:p>
          <a:p>
            <a:pPr indent="0" lvl="0" marL="0" rtl="0" algn="l">
              <a:spcBef>
                <a:spcPts val="4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30338" y="1358650"/>
            <a:ext cx="9083325" cy="3027775"/>
          </a:xfrm>
          <a:prstGeom prst="rect">
            <a:avLst/>
          </a:prstGeom>
          <a:noFill/>
          <a:ln>
            <a:noFill/>
          </a:ln>
        </p:spPr>
      </p:pic>
      <p:sp>
        <p:nvSpPr>
          <p:cNvPr id="160" name="Google Shape;160;p27"/>
          <p:cNvSpPr txBox="1"/>
          <p:nvPr/>
        </p:nvSpPr>
        <p:spPr>
          <a:xfrm>
            <a:off x="351800" y="157725"/>
            <a:ext cx="78486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D966"/>
                </a:solidFill>
              </a:rPr>
              <a:t>And Remember… if you want free </a:t>
            </a:r>
            <a:r>
              <a:rPr b="1" lang="en" sz="2600">
                <a:solidFill>
                  <a:srgbClr val="FFD966"/>
                </a:solidFill>
              </a:rPr>
              <a:t>money</a:t>
            </a:r>
            <a:r>
              <a:rPr b="1" lang="en" sz="2600">
                <a:solidFill>
                  <a:srgbClr val="FFD966"/>
                </a:solidFill>
              </a:rPr>
              <a:t>, bet on the Boston Celtics for 2025 NBA Champions*</a:t>
            </a:r>
            <a:endParaRPr b="1" sz="2600">
              <a:solidFill>
                <a:srgbClr val="FFD966"/>
              </a:solidFill>
            </a:endParaRPr>
          </a:p>
        </p:txBody>
      </p:sp>
      <p:sp>
        <p:nvSpPr>
          <p:cNvPr id="161" name="Google Shape;161;p27"/>
          <p:cNvSpPr txBox="1"/>
          <p:nvPr/>
        </p:nvSpPr>
        <p:spPr>
          <a:xfrm>
            <a:off x="603950" y="4386425"/>
            <a:ext cx="72231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D966"/>
                </a:solidFill>
              </a:rPr>
              <a:t>*Gambling problem? Call 1-800-GAMBLER</a:t>
            </a:r>
            <a:endParaRPr b="1" sz="1800">
              <a:solidFill>
                <a:srgbClr val="FFD9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165" name="Shape 165"/>
        <p:cNvGrpSpPr/>
        <p:nvPr/>
      </p:nvGrpSpPr>
      <p:grpSpPr>
        <a:xfrm>
          <a:off x="0" y="0"/>
          <a:ext cx="0" cy="0"/>
          <a:chOff x="0" y="0"/>
          <a:chExt cx="0" cy="0"/>
        </a:xfrm>
      </p:grpSpPr>
      <p:pic>
        <p:nvPicPr>
          <p:cNvPr descr="a smiling basketball player wearing a red bulls jersey (Provided by Tenor)" id="166" name="Google Shape;166;p28"/>
          <p:cNvPicPr preferRelativeResize="0"/>
          <p:nvPr/>
        </p:nvPicPr>
        <p:blipFill>
          <a:blip r:embed="rId3">
            <a:alphaModFix/>
          </a:blip>
          <a:stretch>
            <a:fillRect/>
          </a:stretch>
        </p:blipFill>
        <p:spPr>
          <a:xfrm>
            <a:off x="4340350" y="1177875"/>
            <a:ext cx="4743450" cy="3448050"/>
          </a:xfrm>
          <a:prstGeom prst="rect">
            <a:avLst/>
          </a:prstGeom>
          <a:noFill/>
          <a:ln>
            <a:noFill/>
          </a:ln>
        </p:spPr>
      </p:pic>
      <p:sp>
        <p:nvSpPr>
          <p:cNvPr id="167" name="Google Shape;167;p28"/>
          <p:cNvSpPr txBox="1"/>
          <p:nvPr/>
        </p:nvSpPr>
        <p:spPr>
          <a:xfrm>
            <a:off x="2055050" y="1526525"/>
            <a:ext cx="6795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chemeClr val="lt1"/>
                </a:solidFill>
              </a:rPr>
              <a:t>Any questions?</a:t>
            </a:r>
            <a:endParaRPr sz="4100">
              <a:solidFill>
                <a:schemeClr val="lt1"/>
              </a:solidFill>
            </a:endParaRPr>
          </a:p>
        </p:txBody>
      </p:sp>
      <p:pic>
        <p:nvPicPr>
          <p:cNvPr descr="a poster of a basketball player with the word fireworks on it (Provided by Tenor)" id="168" name="Google Shape;168;p28"/>
          <p:cNvPicPr preferRelativeResize="0"/>
          <p:nvPr/>
        </p:nvPicPr>
        <p:blipFill>
          <a:blip r:embed="rId4">
            <a:alphaModFix/>
          </a:blip>
          <a:stretch>
            <a:fillRect/>
          </a:stretch>
        </p:blipFill>
        <p:spPr>
          <a:xfrm>
            <a:off x="117000" y="2409479"/>
            <a:ext cx="2145120" cy="2145120"/>
          </a:xfrm>
          <a:prstGeom prst="rect">
            <a:avLst/>
          </a:prstGeom>
          <a:noFill/>
          <a:ln>
            <a:noFill/>
          </a:ln>
        </p:spPr>
      </p:pic>
      <p:pic>
        <p:nvPicPr>
          <p:cNvPr id="169" name="Google Shape;169;p28" title="Lebron James Basketball GIF by NBA.gif"/>
          <p:cNvPicPr preferRelativeResize="0"/>
          <p:nvPr/>
        </p:nvPicPr>
        <p:blipFill>
          <a:blip r:embed="rId5">
            <a:alphaModFix/>
          </a:blip>
          <a:stretch>
            <a:fillRect/>
          </a:stretch>
        </p:blipFill>
        <p:spPr>
          <a:xfrm>
            <a:off x="2953425" y="3056650"/>
            <a:ext cx="2793775" cy="156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012" scaled="0"/>
        </a:gra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15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Why NBA?!</a:t>
            </a:r>
            <a:endParaRPr>
              <a:solidFill>
                <a:srgbClr val="FFFFFF"/>
              </a:solidFill>
            </a:endParaRPr>
          </a:p>
        </p:txBody>
      </p:sp>
      <p:sp>
        <p:nvSpPr>
          <p:cNvPr id="62" name="Google Shape;62;p14"/>
          <p:cNvSpPr txBox="1"/>
          <p:nvPr>
            <p:ph idx="1" type="body"/>
          </p:nvPr>
        </p:nvSpPr>
        <p:spPr>
          <a:xfrm>
            <a:off x="0" y="555700"/>
            <a:ext cx="5877300" cy="42858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770"/>
              <a:buNone/>
            </a:pPr>
            <a:r>
              <a:rPr b="1" lang="en" sz="1070">
                <a:solidFill>
                  <a:schemeClr val="lt1"/>
                </a:solidFill>
                <a:latin typeface="Lexend"/>
                <a:ea typeface="Lexend"/>
                <a:cs typeface="Lexend"/>
                <a:sym typeface="Lexend"/>
              </a:rPr>
              <a:t>🌍 </a:t>
            </a:r>
            <a:r>
              <a:rPr b="1" lang="en" sz="1270">
                <a:solidFill>
                  <a:schemeClr val="lt1"/>
                </a:solidFill>
                <a:latin typeface="Lexend"/>
                <a:ea typeface="Lexend"/>
                <a:cs typeface="Lexend"/>
                <a:sym typeface="Lexend"/>
              </a:rPr>
              <a:t>Global Popularity</a:t>
            </a:r>
            <a:endParaRPr b="1" sz="1270">
              <a:solidFill>
                <a:schemeClr val="lt1"/>
              </a:solidFill>
              <a:latin typeface="Lexend"/>
              <a:ea typeface="Lexend"/>
              <a:cs typeface="Lexend"/>
              <a:sym typeface="Lexend"/>
            </a:endParaRPr>
          </a:p>
          <a:p>
            <a:pPr indent="-309245" lvl="0" marL="457200" rtl="0" algn="l">
              <a:lnSpc>
                <a:spcPct val="105000"/>
              </a:lnSpc>
              <a:spcBef>
                <a:spcPts val="1200"/>
              </a:spcBef>
              <a:spcAft>
                <a:spcPts val="0"/>
              </a:spcAft>
              <a:buClr>
                <a:schemeClr val="lt1"/>
              </a:buClr>
              <a:buSzPts val="1270"/>
              <a:buChar char="●"/>
            </a:pPr>
            <a:r>
              <a:rPr lang="en" sz="1270">
                <a:solidFill>
                  <a:schemeClr val="lt1"/>
                </a:solidFill>
                <a:latin typeface="Lexend"/>
                <a:ea typeface="Lexend"/>
                <a:cs typeface="Lexend"/>
                <a:sym typeface="Lexend"/>
              </a:rPr>
              <a:t>The </a:t>
            </a:r>
            <a:r>
              <a:rPr b="1" lang="en" sz="1270">
                <a:solidFill>
                  <a:schemeClr val="lt1"/>
                </a:solidFill>
                <a:latin typeface="Lexend"/>
                <a:ea typeface="Lexend"/>
                <a:cs typeface="Lexend"/>
                <a:sym typeface="Lexend"/>
              </a:rPr>
              <a:t>NBA is the premier professional basketball league</a:t>
            </a:r>
            <a:r>
              <a:rPr lang="en" sz="1270">
                <a:solidFill>
                  <a:schemeClr val="lt1"/>
                </a:solidFill>
                <a:latin typeface="Lexend"/>
                <a:ea typeface="Lexend"/>
                <a:cs typeface="Lexend"/>
                <a:sym typeface="Lexend"/>
              </a:rPr>
              <a:t> with 30 teams and a worldwide fanbase.</a:t>
            </a:r>
            <a:endParaRPr sz="1270">
              <a:solidFill>
                <a:schemeClr val="lt1"/>
              </a:solidFill>
              <a:latin typeface="Lexend"/>
              <a:ea typeface="Lexend"/>
              <a:cs typeface="Lexend"/>
              <a:sym typeface="Lexend"/>
            </a:endParaRPr>
          </a:p>
          <a:p>
            <a:pPr indent="0" lvl="0" marL="0" rtl="0" algn="l">
              <a:lnSpc>
                <a:spcPct val="105000"/>
              </a:lnSpc>
              <a:spcBef>
                <a:spcPts val="1200"/>
              </a:spcBef>
              <a:spcAft>
                <a:spcPts val="0"/>
              </a:spcAft>
              <a:buNone/>
            </a:pPr>
            <a:r>
              <a:rPr b="1" lang="en" sz="1270">
                <a:solidFill>
                  <a:schemeClr val="lt1"/>
                </a:solidFill>
                <a:latin typeface="Lexend"/>
                <a:ea typeface="Lexend"/>
                <a:cs typeface="Lexend"/>
                <a:sym typeface="Lexend"/>
              </a:rPr>
              <a:t>💰 Massive Economic Impact</a:t>
            </a:r>
            <a:endParaRPr b="1" sz="1270">
              <a:solidFill>
                <a:schemeClr val="lt1"/>
              </a:solidFill>
              <a:latin typeface="Lexend"/>
              <a:ea typeface="Lexend"/>
              <a:cs typeface="Lexend"/>
              <a:sym typeface="Lexend"/>
            </a:endParaRPr>
          </a:p>
          <a:p>
            <a:pPr indent="-309245" lvl="0" marL="457200" rtl="0" algn="l">
              <a:lnSpc>
                <a:spcPct val="105000"/>
              </a:lnSpc>
              <a:spcBef>
                <a:spcPts val="1200"/>
              </a:spcBef>
              <a:spcAft>
                <a:spcPts val="0"/>
              </a:spcAft>
              <a:buClr>
                <a:schemeClr val="lt1"/>
              </a:buClr>
              <a:buSzPts val="1270"/>
              <a:buChar char="●"/>
            </a:pPr>
            <a:r>
              <a:rPr lang="en" sz="1270">
                <a:solidFill>
                  <a:schemeClr val="lt1"/>
                </a:solidFill>
                <a:latin typeface="Lexend"/>
                <a:ea typeface="Lexend"/>
                <a:cs typeface="Lexend"/>
                <a:sym typeface="Lexend"/>
              </a:rPr>
              <a:t>Generates </a:t>
            </a:r>
            <a:r>
              <a:rPr b="1" lang="en" sz="1270">
                <a:solidFill>
                  <a:schemeClr val="lt1"/>
                </a:solidFill>
                <a:latin typeface="Lexend"/>
                <a:ea typeface="Lexend"/>
                <a:cs typeface="Lexend"/>
                <a:sym typeface="Lexend"/>
              </a:rPr>
              <a:t>over $8 billion annually</a:t>
            </a:r>
            <a:r>
              <a:rPr lang="en" sz="1270">
                <a:solidFill>
                  <a:schemeClr val="lt1"/>
                </a:solidFill>
                <a:latin typeface="Lexend"/>
                <a:ea typeface="Lexend"/>
                <a:cs typeface="Lexend"/>
                <a:sym typeface="Lexend"/>
              </a:rPr>
              <a:t>, reflecting its massive entertainment and business value.</a:t>
            </a:r>
            <a:endParaRPr sz="1270">
              <a:solidFill>
                <a:schemeClr val="lt1"/>
              </a:solidFill>
              <a:latin typeface="Lexend"/>
              <a:ea typeface="Lexend"/>
              <a:cs typeface="Lexend"/>
              <a:sym typeface="Lexend"/>
            </a:endParaRPr>
          </a:p>
          <a:p>
            <a:pPr indent="0" lvl="0" marL="0" rtl="0" algn="l">
              <a:lnSpc>
                <a:spcPct val="105000"/>
              </a:lnSpc>
              <a:spcBef>
                <a:spcPts val="1200"/>
              </a:spcBef>
              <a:spcAft>
                <a:spcPts val="0"/>
              </a:spcAft>
              <a:buNone/>
            </a:pPr>
            <a:r>
              <a:rPr b="1" lang="en" sz="1270">
                <a:solidFill>
                  <a:schemeClr val="lt1"/>
                </a:solidFill>
                <a:latin typeface="Lexend"/>
                <a:ea typeface="Lexend"/>
                <a:cs typeface="Lexend"/>
                <a:sym typeface="Lexend"/>
              </a:rPr>
              <a:t>📊 Data-Driven Sport</a:t>
            </a:r>
            <a:endParaRPr b="1" sz="1270">
              <a:solidFill>
                <a:schemeClr val="lt1"/>
              </a:solidFill>
              <a:latin typeface="Lexend"/>
              <a:ea typeface="Lexend"/>
              <a:cs typeface="Lexend"/>
              <a:sym typeface="Lexend"/>
            </a:endParaRPr>
          </a:p>
          <a:p>
            <a:pPr indent="-309245" lvl="0" marL="457200" rtl="0" algn="l">
              <a:lnSpc>
                <a:spcPct val="105000"/>
              </a:lnSpc>
              <a:spcBef>
                <a:spcPts val="1200"/>
              </a:spcBef>
              <a:spcAft>
                <a:spcPts val="0"/>
              </a:spcAft>
              <a:buClr>
                <a:schemeClr val="lt1"/>
              </a:buClr>
              <a:buSzPts val="1270"/>
              <a:buChar char="●"/>
            </a:pPr>
            <a:r>
              <a:rPr lang="en" sz="1270">
                <a:solidFill>
                  <a:schemeClr val="lt1"/>
                </a:solidFill>
                <a:latin typeface="Lexend"/>
                <a:ea typeface="Lexend"/>
                <a:cs typeface="Lexend"/>
                <a:sym typeface="Lexend"/>
              </a:rPr>
              <a:t>The NBA is a </a:t>
            </a:r>
            <a:r>
              <a:rPr b="1" lang="en" sz="1270">
                <a:solidFill>
                  <a:schemeClr val="lt1"/>
                </a:solidFill>
                <a:latin typeface="Lexend"/>
                <a:ea typeface="Lexend"/>
                <a:cs typeface="Lexend"/>
                <a:sym typeface="Lexend"/>
              </a:rPr>
              <a:t>data-rich environment</a:t>
            </a:r>
            <a:r>
              <a:rPr lang="en" sz="1270">
                <a:solidFill>
                  <a:schemeClr val="lt1"/>
                </a:solidFill>
                <a:latin typeface="Lexend"/>
                <a:ea typeface="Lexend"/>
                <a:cs typeface="Lexend"/>
                <a:sym typeface="Lexend"/>
              </a:rPr>
              <a:t> — tracking detailed team and player stats across every game and season.</a:t>
            </a:r>
            <a:endParaRPr sz="1270">
              <a:solidFill>
                <a:schemeClr val="lt1"/>
              </a:solidFill>
              <a:latin typeface="Lexend"/>
              <a:ea typeface="Lexend"/>
              <a:cs typeface="Lexend"/>
              <a:sym typeface="Lexend"/>
            </a:endParaRPr>
          </a:p>
          <a:p>
            <a:pPr indent="-309245" lvl="0" marL="457200" rtl="0" algn="l">
              <a:lnSpc>
                <a:spcPct val="105000"/>
              </a:lnSpc>
              <a:spcBef>
                <a:spcPts val="0"/>
              </a:spcBef>
              <a:spcAft>
                <a:spcPts val="0"/>
              </a:spcAft>
              <a:buClr>
                <a:schemeClr val="lt1"/>
              </a:buClr>
              <a:buSzPts val="1270"/>
              <a:buChar char="●"/>
            </a:pPr>
            <a:r>
              <a:rPr lang="en" sz="1270">
                <a:solidFill>
                  <a:schemeClr val="lt1"/>
                </a:solidFill>
                <a:latin typeface="Lexend"/>
                <a:ea typeface="Lexend"/>
                <a:cs typeface="Lexend"/>
                <a:sym typeface="Lexend"/>
              </a:rPr>
              <a:t>This opens opportunities for </a:t>
            </a:r>
            <a:r>
              <a:rPr b="1" lang="en" sz="1270">
                <a:solidFill>
                  <a:schemeClr val="lt1"/>
                </a:solidFill>
                <a:latin typeface="Lexend"/>
                <a:ea typeface="Lexend"/>
                <a:cs typeface="Lexend"/>
                <a:sym typeface="Lexend"/>
              </a:rPr>
              <a:t>deep analytics, predictions, and strategy optimization</a:t>
            </a:r>
            <a:r>
              <a:rPr lang="en" sz="1270">
                <a:solidFill>
                  <a:schemeClr val="lt1"/>
                </a:solidFill>
                <a:latin typeface="Lexend"/>
                <a:ea typeface="Lexend"/>
                <a:cs typeface="Lexend"/>
                <a:sym typeface="Lexend"/>
              </a:rPr>
              <a:t>.</a:t>
            </a:r>
            <a:endParaRPr sz="1270">
              <a:solidFill>
                <a:schemeClr val="lt1"/>
              </a:solidFill>
              <a:latin typeface="Lexend"/>
              <a:ea typeface="Lexend"/>
              <a:cs typeface="Lexend"/>
              <a:sym typeface="Lexend"/>
            </a:endParaRPr>
          </a:p>
          <a:p>
            <a:pPr indent="0" lvl="0" marL="0" rtl="0" algn="l">
              <a:lnSpc>
                <a:spcPct val="105000"/>
              </a:lnSpc>
              <a:spcBef>
                <a:spcPts val="1200"/>
              </a:spcBef>
              <a:spcAft>
                <a:spcPts val="0"/>
              </a:spcAft>
              <a:buSzPts val="770"/>
              <a:buNone/>
            </a:pPr>
            <a:r>
              <a:rPr b="1" lang="en" sz="1270">
                <a:solidFill>
                  <a:schemeClr val="lt1"/>
                </a:solidFill>
                <a:latin typeface="Lexend"/>
                <a:ea typeface="Lexend"/>
                <a:cs typeface="Lexend"/>
                <a:sym typeface="Lexend"/>
              </a:rPr>
              <a:t>🧠 Analytics as the New Coach</a:t>
            </a:r>
            <a:endParaRPr b="1" sz="1270">
              <a:solidFill>
                <a:schemeClr val="lt1"/>
              </a:solidFill>
              <a:latin typeface="Lexend"/>
              <a:ea typeface="Lexend"/>
              <a:cs typeface="Lexend"/>
              <a:sym typeface="Lexend"/>
            </a:endParaRPr>
          </a:p>
          <a:p>
            <a:pPr indent="-309245" lvl="0" marL="457200" rtl="0" algn="l">
              <a:lnSpc>
                <a:spcPct val="105000"/>
              </a:lnSpc>
              <a:spcBef>
                <a:spcPts val="1200"/>
              </a:spcBef>
              <a:spcAft>
                <a:spcPts val="0"/>
              </a:spcAft>
              <a:buClr>
                <a:schemeClr val="lt1"/>
              </a:buClr>
              <a:buSzPts val="1270"/>
              <a:buChar char="●"/>
            </a:pPr>
            <a:r>
              <a:rPr lang="en" sz="1270">
                <a:solidFill>
                  <a:schemeClr val="lt1"/>
                </a:solidFill>
                <a:latin typeface="Lexend"/>
                <a:ea typeface="Lexend"/>
                <a:cs typeface="Lexend"/>
                <a:sym typeface="Lexend"/>
              </a:rPr>
              <a:t>Teams now use </a:t>
            </a:r>
            <a:r>
              <a:rPr b="1" lang="en" sz="1270">
                <a:solidFill>
                  <a:schemeClr val="lt1"/>
                </a:solidFill>
                <a:latin typeface="Lexend"/>
                <a:ea typeface="Lexend"/>
                <a:cs typeface="Lexend"/>
                <a:sym typeface="Lexend"/>
              </a:rPr>
              <a:t>predictive models</a:t>
            </a:r>
            <a:r>
              <a:rPr lang="en" sz="1270">
                <a:solidFill>
                  <a:schemeClr val="lt1"/>
                </a:solidFill>
                <a:latin typeface="Lexend"/>
                <a:ea typeface="Lexend"/>
                <a:cs typeface="Lexend"/>
                <a:sym typeface="Lexend"/>
              </a:rPr>
              <a:t> to shape gameplay — from player rotations to shooting decisions.</a:t>
            </a:r>
            <a:endParaRPr sz="1270">
              <a:solidFill>
                <a:schemeClr val="lt1"/>
              </a:solidFill>
              <a:latin typeface="Lexend"/>
              <a:ea typeface="Lexend"/>
              <a:cs typeface="Lexend"/>
              <a:sym typeface="Lexend"/>
            </a:endParaRPr>
          </a:p>
          <a:p>
            <a:pPr indent="-309245" lvl="0" marL="457200" rtl="0" algn="l">
              <a:lnSpc>
                <a:spcPct val="105000"/>
              </a:lnSpc>
              <a:spcBef>
                <a:spcPts val="0"/>
              </a:spcBef>
              <a:spcAft>
                <a:spcPts val="0"/>
              </a:spcAft>
              <a:buClr>
                <a:schemeClr val="lt1"/>
              </a:buClr>
              <a:buSzPts val="1270"/>
              <a:buChar char="●"/>
            </a:pPr>
            <a:r>
              <a:rPr lang="en" sz="1270">
                <a:solidFill>
                  <a:schemeClr val="lt1"/>
                </a:solidFill>
                <a:latin typeface="Lexend"/>
                <a:ea typeface="Lexend"/>
                <a:cs typeface="Lexend"/>
                <a:sym typeface="Lexend"/>
              </a:rPr>
              <a:t>Data has become </a:t>
            </a:r>
            <a:r>
              <a:rPr b="1" lang="en" sz="1270">
                <a:solidFill>
                  <a:schemeClr val="lt1"/>
                </a:solidFill>
                <a:latin typeface="Lexend"/>
                <a:ea typeface="Lexend"/>
                <a:cs typeface="Lexend"/>
                <a:sym typeface="Lexend"/>
              </a:rPr>
              <a:t>a crucial strategic tool</a:t>
            </a:r>
            <a:r>
              <a:rPr lang="en" sz="1270">
                <a:solidFill>
                  <a:schemeClr val="lt1"/>
                </a:solidFill>
                <a:latin typeface="Lexend"/>
                <a:ea typeface="Lexend"/>
                <a:cs typeface="Lexend"/>
                <a:sym typeface="Lexend"/>
              </a:rPr>
              <a:t>, like having an extra assistant coach on the sidelines.</a:t>
            </a:r>
            <a:endParaRPr sz="1270">
              <a:solidFill>
                <a:schemeClr val="lt1"/>
              </a:solidFill>
              <a:latin typeface="Lexend"/>
              <a:ea typeface="Lexend"/>
              <a:cs typeface="Lexend"/>
              <a:sym typeface="Lexend"/>
            </a:endParaRPr>
          </a:p>
          <a:p>
            <a:pPr indent="0" lvl="0" marL="457200" rtl="0" algn="l">
              <a:lnSpc>
                <a:spcPct val="105000"/>
              </a:lnSpc>
              <a:spcBef>
                <a:spcPts val="1200"/>
              </a:spcBef>
              <a:spcAft>
                <a:spcPts val="1200"/>
              </a:spcAft>
              <a:buNone/>
            </a:pPr>
            <a:r>
              <a:t/>
            </a:r>
            <a:endParaRPr sz="1460">
              <a:solidFill>
                <a:srgbClr val="FFFFFF"/>
              </a:solidFill>
              <a:latin typeface="Lexend"/>
              <a:ea typeface="Lexend"/>
              <a:cs typeface="Lexend"/>
              <a:sym typeface="Lexend"/>
            </a:endParaRPr>
          </a:p>
        </p:txBody>
      </p:sp>
      <p:pic>
        <p:nvPicPr>
          <p:cNvPr id="63" name="Google Shape;63;p14" title="Screenshot 2025-04-19 222656.png"/>
          <p:cNvPicPr preferRelativeResize="0"/>
          <p:nvPr/>
        </p:nvPicPr>
        <p:blipFill>
          <a:blip r:embed="rId3">
            <a:alphaModFix/>
          </a:blip>
          <a:stretch>
            <a:fillRect/>
          </a:stretch>
        </p:blipFill>
        <p:spPr>
          <a:xfrm>
            <a:off x="5877300" y="1311250"/>
            <a:ext cx="3262500" cy="240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012" scaled="0"/>
        </a:gra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255800" y="116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How is Data Science helping the NBA</a:t>
            </a:r>
            <a:endParaRPr>
              <a:solidFill>
                <a:srgbClr val="FFFFFF"/>
              </a:solidFill>
            </a:endParaRPr>
          </a:p>
        </p:txBody>
      </p:sp>
      <p:sp>
        <p:nvSpPr>
          <p:cNvPr id="69" name="Google Shape;69;p15"/>
          <p:cNvSpPr txBox="1"/>
          <p:nvPr>
            <p:ph idx="1" type="body"/>
          </p:nvPr>
        </p:nvSpPr>
        <p:spPr>
          <a:xfrm>
            <a:off x="166375" y="863550"/>
            <a:ext cx="4685100" cy="41121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728">
                <a:solidFill>
                  <a:schemeClr val="lt1"/>
                </a:solidFill>
                <a:latin typeface="Lexend"/>
                <a:ea typeface="Lexend"/>
                <a:cs typeface="Lexend"/>
                <a:sym typeface="Lexend"/>
              </a:rPr>
              <a:t>🔍 Smarter Decision-Making</a:t>
            </a:r>
            <a:endParaRPr b="1" sz="4728">
              <a:solidFill>
                <a:schemeClr val="lt1"/>
              </a:solidFill>
              <a:latin typeface="Lexend"/>
              <a:ea typeface="Lexend"/>
              <a:cs typeface="Lexend"/>
              <a:sym typeface="Lexend"/>
            </a:endParaRPr>
          </a:p>
          <a:p>
            <a:pPr indent="-303661" lvl="0" marL="457200" rtl="0" algn="l">
              <a:spcBef>
                <a:spcPts val="1200"/>
              </a:spcBef>
              <a:spcAft>
                <a:spcPts val="0"/>
              </a:spcAft>
              <a:buClr>
                <a:schemeClr val="lt1"/>
              </a:buClr>
              <a:buSzPct val="100000"/>
              <a:buChar char="●"/>
            </a:pPr>
            <a:r>
              <a:rPr lang="en" sz="4728">
                <a:solidFill>
                  <a:schemeClr val="lt1"/>
                </a:solidFill>
                <a:latin typeface="Lexend"/>
                <a:ea typeface="Lexend"/>
                <a:cs typeface="Lexend"/>
                <a:sym typeface="Lexend"/>
              </a:rPr>
              <a:t>NBA teams now rely heavily on </a:t>
            </a:r>
            <a:r>
              <a:rPr b="1" lang="en" sz="4728">
                <a:solidFill>
                  <a:schemeClr val="lt1"/>
                </a:solidFill>
                <a:latin typeface="Lexend"/>
                <a:ea typeface="Lexend"/>
                <a:cs typeface="Lexend"/>
                <a:sym typeface="Lexend"/>
              </a:rPr>
              <a:t>data analytics</a:t>
            </a:r>
            <a:r>
              <a:rPr lang="en" sz="4728">
                <a:solidFill>
                  <a:schemeClr val="lt1"/>
                </a:solidFill>
                <a:latin typeface="Lexend"/>
                <a:ea typeface="Lexend"/>
                <a:cs typeface="Lexend"/>
                <a:sym typeface="Lexend"/>
              </a:rPr>
              <a:t> to gain every possible edge.</a:t>
            </a:r>
            <a:endParaRPr sz="4728">
              <a:solidFill>
                <a:schemeClr val="lt1"/>
              </a:solidFill>
              <a:latin typeface="Lexend"/>
              <a:ea typeface="Lexend"/>
              <a:cs typeface="Lexend"/>
              <a:sym typeface="Lexend"/>
            </a:endParaRPr>
          </a:p>
          <a:p>
            <a:pPr indent="-303661" lvl="0" marL="457200" rtl="0" algn="l">
              <a:spcBef>
                <a:spcPts val="0"/>
              </a:spcBef>
              <a:spcAft>
                <a:spcPts val="0"/>
              </a:spcAft>
              <a:buClr>
                <a:schemeClr val="lt1"/>
              </a:buClr>
              <a:buSzPct val="100000"/>
              <a:buChar char="●"/>
            </a:pPr>
            <a:r>
              <a:rPr lang="en" sz="4728">
                <a:solidFill>
                  <a:schemeClr val="lt1"/>
                </a:solidFill>
                <a:latin typeface="Lexend"/>
                <a:ea typeface="Lexend"/>
                <a:cs typeface="Lexend"/>
                <a:sym typeface="Lexend"/>
              </a:rPr>
              <a:t>From </a:t>
            </a:r>
            <a:r>
              <a:rPr b="1" lang="en" sz="4728">
                <a:solidFill>
                  <a:schemeClr val="lt1"/>
                </a:solidFill>
                <a:latin typeface="Lexend"/>
                <a:ea typeface="Lexend"/>
                <a:cs typeface="Lexend"/>
                <a:sym typeface="Lexend"/>
              </a:rPr>
              <a:t>player performance</a:t>
            </a:r>
            <a:r>
              <a:rPr lang="en" sz="4728">
                <a:solidFill>
                  <a:schemeClr val="lt1"/>
                </a:solidFill>
                <a:latin typeface="Lexend"/>
                <a:ea typeface="Lexend"/>
                <a:cs typeface="Lexend"/>
                <a:sym typeface="Lexend"/>
              </a:rPr>
              <a:t> to </a:t>
            </a:r>
            <a:r>
              <a:rPr b="1" lang="en" sz="4728">
                <a:solidFill>
                  <a:schemeClr val="lt1"/>
                </a:solidFill>
                <a:latin typeface="Lexend"/>
                <a:ea typeface="Lexend"/>
                <a:cs typeface="Lexend"/>
                <a:sym typeface="Lexend"/>
              </a:rPr>
              <a:t>in-game strategy</a:t>
            </a:r>
            <a:r>
              <a:rPr lang="en" sz="4728">
                <a:solidFill>
                  <a:schemeClr val="lt1"/>
                </a:solidFill>
                <a:latin typeface="Lexend"/>
                <a:ea typeface="Lexend"/>
                <a:cs typeface="Lexend"/>
                <a:sym typeface="Lexend"/>
              </a:rPr>
              <a:t>, analytics guide crucial decisions.</a:t>
            </a:r>
            <a:endParaRPr sz="4728">
              <a:solidFill>
                <a:schemeClr val="lt1"/>
              </a:solidFill>
              <a:latin typeface="Lexend"/>
              <a:ea typeface="Lexend"/>
              <a:cs typeface="Lexend"/>
              <a:sym typeface="Lexend"/>
            </a:endParaRPr>
          </a:p>
          <a:p>
            <a:pPr indent="0" lvl="0" marL="0" rtl="0" algn="l">
              <a:spcBef>
                <a:spcPts val="1200"/>
              </a:spcBef>
              <a:spcAft>
                <a:spcPts val="0"/>
              </a:spcAft>
              <a:buNone/>
            </a:pPr>
            <a:r>
              <a:rPr b="1" lang="en" sz="4728">
                <a:solidFill>
                  <a:schemeClr val="lt1"/>
                </a:solidFill>
                <a:latin typeface="Lexend"/>
                <a:ea typeface="Lexend"/>
                <a:cs typeface="Lexend"/>
                <a:sym typeface="Lexend"/>
              </a:rPr>
              <a:t>🧠 From Intuition to Insight</a:t>
            </a:r>
            <a:endParaRPr b="1" sz="4728">
              <a:solidFill>
                <a:schemeClr val="lt1"/>
              </a:solidFill>
              <a:latin typeface="Lexend"/>
              <a:ea typeface="Lexend"/>
              <a:cs typeface="Lexend"/>
              <a:sym typeface="Lexend"/>
            </a:endParaRPr>
          </a:p>
          <a:p>
            <a:pPr indent="-303661" lvl="0" marL="457200" rtl="0" algn="l">
              <a:spcBef>
                <a:spcPts val="1200"/>
              </a:spcBef>
              <a:spcAft>
                <a:spcPts val="0"/>
              </a:spcAft>
              <a:buClr>
                <a:schemeClr val="lt1"/>
              </a:buClr>
              <a:buSzPct val="100000"/>
              <a:buChar char="●"/>
            </a:pPr>
            <a:r>
              <a:rPr lang="en" sz="4728">
                <a:solidFill>
                  <a:schemeClr val="lt1"/>
                </a:solidFill>
                <a:latin typeface="Lexend"/>
                <a:ea typeface="Lexend"/>
                <a:cs typeface="Lexend"/>
                <a:sym typeface="Lexend"/>
              </a:rPr>
              <a:t>Coaches and managers use </a:t>
            </a:r>
            <a:r>
              <a:rPr b="1" lang="en" sz="4728">
                <a:solidFill>
                  <a:schemeClr val="lt1"/>
                </a:solidFill>
                <a:latin typeface="Lexend"/>
                <a:ea typeface="Lexend"/>
                <a:cs typeface="Lexend"/>
                <a:sym typeface="Lexend"/>
              </a:rPr>
              <a:t>advanced statistics and models</a:t>
            </a:r>
            <a:r>
              <a:rPr lang="en" sz="4728">
                <a:solidFill>
                  <a:schemeClr val="lt1"/>
                </a:solidFill>
                <a:latin typeface="Lexend"/>
                <a:ea typeface="Lexend"/>
                <a:cs typeface="Lexend"/>
                <a:sym typeface="Lexend"/>
              </a:rPr>
              <a:t> to evaluate matchups, optimize lineups, and refine tactics.</a:t>
            </a:r>
            <a:endParaRPr sz="4728">
              <a:solidFill>
                <a:schemeClr val="lt1"/>
              </a:solidFill>
              <a:latin typeface="Lexend"/>
              <a:ea typeface="Lexend"/>
              <a:cs typeface="Lexend"/>
              <a:sym typeface="Lexend"/>
            </a:endParaRPr>
          </a:p>
          <a:p>
            <a:pPr indent="-303661" lvl="0" marL="457200" rtl="0" algn="l">
              <a:spcBef>
                <a:spcPts val="0"/>
              </a:spcBef>
              <a:spcAft>
                <a:spcPts val="0"/>
              </a:spcAft>
              <a:buClr>
                <a:schemeClr val="lt1"/>
              </a:buClr>
              <a:buSzPct val="100000"/>
              <a:buChar char="●"/>
            </a:pPr>
            <a:r>
              <a:rPr b="1" lang="en" sz="4728">
                <a:solidFill>
                  <a:schemeClr val="lt1"/>
                </a:solidFill>
                <a:latin typeface="Lexend"/>
                <a:ea typeface="Lexend"/>
                <a:cs typeface="Lexend"/>
                <a:sym typeface="Lexend"/>
              </a:rPr>
              <a:t>I</a:t>
            </a:r>
            <a:r>
              <a:rPr b="1" lang="en" sz="4728">
                <a:solidFill>
                  <a:schemeClr val="lt1"/>
                </a:solidFill>
                <a:latin typeface="Lexend"/>
                <a:ea typeface="Lexend"/>
                <a:cs typeface="Lexend"/>
                <a:sym typeface="Lexend"/>
              </a:rPr>
              <a:t>nformed decisions replace gut instinct</a:t>
            </a:r>
            <a:r>
              <a:rPr lang="en" sz="4728">
                <a:solidFill>
                  <a:schemeClr val="lt1"/>
                </a:solidFill>
                <a:latin typeface="Lexend"/>
                <a:ea typeface="Lexend"/>
                <a:cs typeface="Lexend"/>
                <a:sym typeface="Lexend"/>
              </a:rPr>
              <a:t>, improving consistency and outcomes.</a:t>
            </a:r>
            <a:endParaRPr sz="4728">
              <a:solidFill>
                <a:schemeClr val="lt1"/>
              </a:solidFill>
              <a:latin typeface="Lexend"/>
              <a:ea typeface="Lexend"/>
              <a:cs typeface="Lexend"/>
              <a:sym typeface="Lexend"/>
            </a:endParaRPr>
          </a:p>
          <a:p>
            <a:pPr indent="0" lvl="0" marL="0" rtl="0" algn="l">
              <a:spcBef>
                <a:spcPts val="1200"/>
              </a:spcBef>
              <a:spcAft>
                <a:spcPts val="0"/>
              </a:spcAft>
              <a:buNone/>
            </a:pPr>
            <a:r>
              <a:rPr b="1" lang="en" sz="4728">
                <a:solidFill>
                  <a:schemeClr val="lt1"/>
                </a:solidFill>
                <a:latin typeface="Lexend"/>
                <a:ea typeface="Lexend"/>
                <a:cs typeface="Lexend"/>
                <a:sym typeface="Lexend"/>
              </a:rPr>
              <a:t>🎯 Predictive Modeling &amp; Betting</a:t>
            </a:r>
            <a:endParaRPr b="1" sz="4728">
              <a:solidFill>
                <a:schemeClr val="lt1"/>
              </a:solidFill>
              <a:latin typeface="Lexend"/>
              <a:ea typeface="Lexend"/>
              <a:cs typeface="Lexend"/>
              <a:sym typeface="Lexend"/>
            </a:endParaRPr>
          </a:p>
          <a:p>
            <a:pPr indent="-303661" lvl="0" marL="457200" rtl="0" algn="l">
              <a:spcBef>
                <a:spcPts val="1200"/>
              </a:spcBef>
              <a:spcAft>
                <a:spcPts val="0"/>
              </a:spcAft>
              <a:buClr>
                <a:schemeClr val="lt1"/>
              </a:buClr>
              <a:buSzPct val="100000"/>
              <a:buChar char="●"/>
            </a:pPr>
            <a:r>
              <a:rPr lang="en" sz="4728">
                <a:solidFill>
                  <a:schemeClr val="lt1"/>
                </a:solidFill>
                <a:latin typeface="Lexend"/>
                <a:ea typeface="Lexend"/>
                <a:cs typeface="Lexend"/>
                <a:sym typeface="Lexend"/>
              </a:rPr>
              <a:t>The rise of </a:t>
            </a:r>
            <a:r>
              <a:rPr b="1" lang="en" sz="4728">
                <a:solidFill>
                  <a:schemeClr val="lt1"/>
                </a:solidFill>
                <a:latin typeface="Lexend"/>
                <a:ea typeface="Lexend"/>
                <a:cs typeface="Lexend"/>
                <a:sym typeface="Lexend"/>
              </a:rPr>
              <a:t>legal sports betting</a:t>
            </a:r>
            <a:r>
              <a:rPr lang="en" sz="4728">
                <a:solidFill>
                  <a:schemeClr val="lt1"/>
                </a:solidFill>
                <a:latin typeface="Lexend"/>
                <a:ea typeface="Lexend"/>
                <a:cs typeface="Lexend"/>
                <a:sym typeface="Lexend"/>
              </a:rPr>
              <a:t> adds a new dimension to analytics.</a:t>
            </a:r>
            <a:endParaRPr sz="4728">
              <a:solidFill>
                <a:schemeClr val="lt1"/>
              </a:solidFill>
              <a:latin typeface="Lexend"/>
              <a:ea typeface="Lexend"/>
              <a:cs typeface="Lexend"/>
              <a:sym typeface="Lexend"/>
            </a:endParaRPr>
          </a:p>
          <a:p>
            <a:pPr indent="-303661" lvl="0" marL="457200" rtl="0" algn="l">
              <a:spcBef>
                <a:spcPts val="0"/>
              </a:spcBef>
              <a:spcAft>
                <a:spcPts val="0"/>
              </a:spcAft>
              <a:buClr>
                <a:schemeClr val="lt1"/>
              </a:buClr>
              <a:buSzPct val="100000"/>
              <a:buChar char="●"/>
            </a:pPr>
            <a:r>
              <a:rPr lang="en" sz="4728">
                <a:solidFill>
                  <a:schemeClr val="lt1"/>
                </a:solidFill>
                <a:latin typeface="Lexend"/>
                <a:ea typeface="Lexend"/>
                <a:cs typeface="Lexend"/>
                <a:sym typeface="Lexend"/>
              </a:rPr>
              <a:t>Accurate models can predict game outcomes, making the process </a:t>
            </a:r>
            <a:r>
              <a:rPr b="1" lang="en" sz="4728">
                <a:solidFill>
                  <a:schemeClr val="lt1"/>
                </a:solidFill>
                <a:latin typeface="Lexend"/>
                <a:ea typeface="Lexend"/>
                <a:cs typeface="Lexend"/>
                <a:sym typeface="Lexend"/>
              </a:rPr>
              <a:t>more transparent and equitable</a:t>
            </a:r>
            <a:r>
              <a:rPr lang="en" sz="4728">
                <a:solidFill>
                  <a:schemeClr val="lt1"/>
                </a:solidFill>
                <a:latin typeface="Lexend"/>
                <a:ea typeface="Lexend"/>
                <a:cs typeface="Lexend"/>
                <a:sym typeface="Lexend"/>
              </a:rPr>
              <a:t> for fans and bettors alike.</a:t>
            </a:r>
            <a:br>
              <a:rPr lang="en" sz="4728">
                <a:solidFill>
                  <a:schemeClr val="lt1"/>
                </a:solidFill>
                <a:latin typeface="Lexend"/>
                <a:ea typeface="Lexend"/>
                <a:cs typeface="Lexend"/>
                <a:sym typeface="Lexend"/>
              </a:rPr>
            </a:br>
            <a:endParaRPr/>
          </a:p>
        </p:txBody>
      </p:sp>
      <p:pic>
        <p:nvPicPr>
          <p:cNvPr id="70" name="Google Shape;70;p15" title="Screenshot 2025-04-19 215723.png"/>
          <p:cNvPicPr preferRelativeResize="0"/>
          <p:nvPr/>
        </p:nvPicPr>
        <p:blipFill>
          <a:blip r:embed="rId3">
            <a:alphaModFix/>
          </a:blip>
          <a:stretch>
            <a:fillRect/>
          </a:stretch>
        </p:blipFill>
        <p:spPr>
          <a:xfrm>
            <a:off x="4921375" y="1103550"/>
            <a:ext cx="4292526" cy="225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012" scaled="0"/>
        </a:gra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Data Collection</a:t>
            </a:r>
            <a:endParaRPr b="1">
              <a:solidFill>
                <a:schemeClr val="lt1"/>
              </a:solidFill>
            </a:endParaRPr>
          </a:p>
        </p:txBody>
      </p:sp>
      <p:sp>
        <p:nvSpPr>
          <p:cNvPr id="76" name="Google Shape;76;p16"/>
          <p:cNvSpPr txBox="1"/>
          <p:nvPr>
            <p:ph idx="1" type="body"/>
          </p:nvPr>
        </p:nvSpPr>
        <p:spPr>
          <a:xfrm>
            <a:off x="37325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https://www.basketball-reference.com/leagues/</a:t>
            </a:r>
            <a:r>
              <a:rPr lang="en">
                <a:solidFill>
                  <a:schemeClr val="lt1"/>
                </a:solidFill>
              </a:rPr>
              <a:t> </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77" name="Google Shape;77;p16" title="Screenshot 2025-04-19 224411.png"/>
          <p:cNvPicPr preferRelativeResize="0"/>
          <p:nvPr/>
        </p:nvPicPr>
        <p:blipFill>
          <a:blip r:embed="rId4">
            <a:alphaModFix/>
          </a:blip>
          <a:stretch>
            <a:fillRect/>
          </a:stretch>
        </p:blipFill>
        <p:spPr>
          <a:xfrm>
            <a:off x="2936025" y="302750"/>
            <a:ext cx="4991100" cy="857250"/>
          </a:xfrm>
          <a:prstGeom prst="rect">
            <a:avLst/>
          </a:prstGeom>
          <a:noFill/>
          <a:ln>
            <a:noFill/>
          </a:ln>
        </p:spPr>
      </p:pic>
      <p:pic>
        <p:nvPicPr>
          <p:cNvPr id="78" name="Google Shape;78;p16" title="Screenshot 2025-04-19 224423.png"/>
          <p:cNvPicPr preferRelativeResize="0"/>
          <p:nvPr/>
        </p:nvPicPr>
        <p:blipFill>
          <a:blip r:embed="rId5">
            <a:alphaModFix/>
          </a:blip>
          <a:stretch>
            <a:fillRect/>
          </a:stretch>
        </p:blipFill>
        <p:spPr>
          <a:xfrm>
            <a:off x="880525" y="1747124"/>
            <a:ext cx="7277074" cy="3233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012" scaled="0"/>
        </a:gra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FUN FACTS</a:t>
            </a:r>
            <a:endParaRPr>
              <a:solidFill>
                <a:srgbClr val="FFFFFF"/>
              </a:solidFill>
            </a:endParaRPr>
          </a:p>
        </p:txBody>
      </p:sp>
      <p:sp>
        <p:nvSpPr>
          <p:cNvPr id="84" name="Google Shape;84;p17"/>
          <p:cNvSpPr txBox="1"/>
          <p:nvPr>
            <p:ph idx="1" type="body"/>
          </p:nvPr>
        </p:nvSpPr>
        <p:spPr>
          <a:xfrm>
            <a:off x="311700" y="1152475"/>
            <a:ext cx="5726400" cy="355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exend"/>
              <a:buChar char="●"/>
            </a:pPr>
            <a:r>
              <a:rPr lang="en" sz="1400">
                <a:solidFill>
                  <a:schemeClr val="lt1"/>
                </a:solidFill>
                <a:latin typeface="Lexend"/>
                <a:ea typeface="Lexend"/>
                <a:cs typeface="Lexend"/>
                <a:sym typeface="Lexend"/>
              </a:rPr>
              <a:t>The 3-point line was first introduced into the NBA in the 1979–1980 season but only around 1993–94 three point attempts started to rise. Shortly after Stephen Curry’s arrival in the 2010 season, the NBA world realized that shooting more three-pointers was part of a winning strategy. Teams throughout the league started to put more priority on the three point shot.</a:t>
            </a:r>
            <a:endParaRPr sz="1400">
              <a:solidFill>
                <a:schemeClr val="lt1"/>
              </a:solidFill>
              <a:latin typeface="Lexend"/>
              <a:ea typeface="Lexend"/>
              <a:cs typeface="Lexend"/>
              <a:sym typeface="Lexend"/>
            </a:endParaRPr>
          </a:p>
          <a:p>
            <a:pPr indent="-317500" lvl="0" marL="457200" rtl="0" algn="l">
              <a:spcBef>
                <a:spcPts val="0"/>
              </a:spcBef>
              <a:spcAft>
                <a:spcPts val="0"/>
              </a:spcAft>
              <a:buClr>
                <a:schemeClr val="lt1"/>
              </a:buClr>
              <a:buSzPts val="1400"/>
              <a:buFont typeface="Lexend"/>
              <a:buChar char="●"/>
            </a:pPr>
            <a:r>
              <a:rPr lang="en" sz="1400">
                <a:solidFill>
                  <a:schemeClr val="lt1"/>
                </a:solidFill>
                <a:latin typeface="Lexend"/>
                <a:ea typeface="Lexend"/>
                <a:cs typeface="Lexend"/>
                <a:sym typeface="Lexend"/>
              </a:rPr>
              <a:t>NBA has installed six cameras in every Basketball court to collect granular data on players’ movements. This data is being analyzed by machine learning models to recommend the winning strategy accordingly. The picture shows Breakdown of how Stephen Curry fairs against the rest of the league when taking shots from certain areas of the court.</a:t>
            </a:r>
            <a:endParaRPr sz="1400">
              <a:solidFill>
                <a:schemeClr val="lt1"/>
              </a:solidFill>
              <a:latin typeface="Lexend"/>
              <a:ea typeface="Lexend"/>
              <a:cs typeface="Lexend"/>
              <a:sym typeface="Lexend"/>
            </a:endParaRPr>
          </a:p>
          <a:p>
            <a:pPr indent="0" lvl="0" marL="0" rtl="0" algn="l">
              <a:spcBef>
                <a:spcPts val="1200"/>
              </a:spcBef>
              <a:spcAft>
                <a:spcPts val="1200"/>
              </a:spcAft>
              <a:buNone/>
            </a:pPr>
            <a:r>
              <a:t/>
            </a:r>
            <a:endParaRPr sz="1400">
              <a:solidFill>
                <a:srgbClr val="242424"/>
              </a:solidFill>
              <a:highlight>
                <a:srgbClr val="FFFFFF"/>
              </a:highlight>
              <a:latin typeface="Georgia"/>
              <a:ea typeface="Georgia"/>
              <a:cs typeface="Georgia"/>
              <a:sym typeface="Georgia"/>
            </a:endParaRPr>
          </a:p>
        </p:txBody>
      </p:sp>
      <p:pic>
        <p:nvPicPr>
          <p:cNvPr id="85" name="Google Shape;85;p17" title="Screenshot 2025-04-19 220501.png"/>
          <p:cNvPicPr preferRelativeResize="0"/>
          <p:nvPr/>
        </p:nvPicPr>
        <p:blipFill>
          <a:blip r:embed="rId3">
            <a:alphaModFix/>
          </a:blip>
          <a:stretch>
            <a:fillRect/>
          </a:stretch>
        </p:blipFill>
        <p:spPr>
          <a:xfrm>
            <a:off x="5939975" y="1188025"/>
            <a:ext cx="3204026" cy="2907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Why 2014 - 2025? </a:t>
            </a:r>
            <a:endParaRPr b="1">
              <a:solidFill>
                <a:schemeClr val="lt1"/>
              </a:solidFill>
            </a:endParaRPr>
          </a:p>
        </p:txBody>
      </p:sp>
      <p:sp>
        <p:nvSpPr>
          <p:cNvPr id="91" name="Google Shape;91;p18"/>
          <p:cNvSpPr txBox="1"/>
          <p:nvPr>
            <p:ph idx="1" type="body"/>
          </p:nvPr>
        </p:nvSpPr>
        <p:spPr>
          <a:xfrm>
            <a:off x="5038250" y="1152475"/>
            <a:ext cx="379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lt1"/>
                </a:solidFill>
                <a:latin typeface="Lexend"/>
                <a:ea typeface="Lexend"/>
                <a:cs typeface="Lexend"/>
                <a:sym typeface="Lexend"/>
              </a:rPr>
              <a:t>The rise of 3-point shot attempts and the percentage at which they are being shot is having a major impact on the game as we know it.</a:t>
            </a:r>
            <a:endParaRPr sz="1500">
              <a:solidFill>
                <a:schemeClr val="lt1"/>
              </a:solidFill>
              <a:latin typeface="Lexend"/>
              <a:ea typeface="Lexend"/>
              <a:cs typeface="Lexend"/>
              <a:sym typeface="Lexend"/>
            </a:endParaRPr>
          </a:p>
          <a:p>
            <a:pPr indent="0" lvl="0" marL="0" rtl="0" algn="l">
              <a:spcBef>
                <a:spcPts val="1200"/>
              </a:spcBef>
              <a:spcAft>
                <a:spcPts val="1200"/>
              </a:spcAft>
              <a:buNone/>
            </a:pPr>
            <a:r>
              <a:rPr lang="en" sz="1500">
                <a:solidFill>
                  <a:schemeClr val="lt1"/>
                </a:solidFill>
                <a:latin typeface="Lexend"/>
                <a:ea typeface="Lexend"/>
                <a:cs typeface="Lexend"/>
                <a:sym typeface="Lexend"/>
              </a:rPr>
              <a:t>The arrival of sharpshooters like Stephen Curry, Klay Thompson, James Harden, and Damian Lillard  around the year 2014 changed the game and now the 3-point shot has become a cornerstone of the offense.</a:t>
            </a:r>
            <a:endParaRPr sz="1500">
              <a:solidFill>
                <a:schemeClr val="lt1"/>
              </a:solidFill>
              <a:latin typeface="Lexend"/>
              <a:ea typeface="Lexend"/>
              <a:cs typeface="Lexend"/>
              <a:sym typeface="Lexend"/>
            </a:endParaRPr>
          </a:p>
        </p:txBody>
      </p:sp>
      <p:pic>
        <p:nvPicPr>
          <p:cNvPr id="92" name="Google Shape;92;p18"/>
          <p:cNvPicPr preferRelativeResize="0"/>
          <p:nvPr/>
        </p:nvPicPr>
        <p:blipFill>
          <a:blip r:embed="rId3">
            <a:alphaModFix/>
          </a:blip>
          <a:stretch>
            <a:fillRect/>
          </a:stretch>
        </p:blipFill>
        <p:spPr>
          <a:xfrm>
            <a:off x="0" y="1061225"/>
            <a:ext cx="5038250" cy="3908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173150"/>
            <a:ext cx="8520600" cy="171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Interactive 3PA vs 3P% Scatter Plot</a:t>
            </a:r>
            <a:endParaRPr>
              <a:solidFill>
                <a:schemeClr val="lt1"/>
              </a:solidFill>
            </a:endParaRPr>
          </a:p>
          <a:p>
            <a:pPr indent="0" lvl="0" marL="0" rtl="0" algn="l">
              <a:lnSpc>
                <a:spcPct val="135714"/>
              </a:lnSpc>
              <a:spcBef>
                <a:spcPts val="0"/>
              </a:spcBef>
              <a:spcAft>
                <a:spcPts val="0"/>
              </a:spcAft>
              <a:buNone/>
            </a:pPr>
            <a:r>
              <a:rPr lang="en" sz="1450">
                <a:solidFill>
                  <a:srgbClr val="FFFF00"/>
                </a:solidFill>
                <a:latin typeface="Courier New"/>
                <a:ea typeface="Courier New"/>
                <a:cs typeface="Courier New"/>
                <a:sym typeface="Courier New"/>
              </a:rPr>
              <a:t>3pa_vs_3p_percent.html</a:t>
            </a:r>
            <a:endParaRPr sz="1450">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2911"/>
          </a:p>
        </p:txBody>
      </p:sp>
      <p:pic>
        <p:nvPicPr>
          <p:cNvPr id="98" name="Google Shape;98;p19" title="Screenshot 2025-04-21 192157.png"/>
          <p:cNvPicPr preferRelativeResize="0"/>
          <p:nvPr/>
        </p:nvPicPr>
        <p:blipFill rotWithShape="1">
          <a:blip r:embed="rId3">
            <a:alphaModFix/>
          </a:blip>
          <a:srcRect b="4550" l="0" r="0" t="-4549"/>
          <a:stretch/>
        </p:blipFill>
        <p:spPr>
          <a:xfrm>
            <a:off x="532850" y="945873"/>
            <a:ext cx="7788099" cy="4061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102925"/>
            <a:ext cx="8520600" cy="79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Machine Learning Model</a:t>
            </a:r>
            <a:r>
              <a:rPr lang="en">
                <a:solidFill>
                  <a:schemeClr val="lt1"/>
                </a:solidFill>
              </a:rPr>
              <a:t> - Random </a:t>
            </a:r>
            <a:r>
              <a:rPr lang="en">
                <a:solidFill>
                  <a:schemeClr val="lt1"/>
                </a:solidFill>
              </a:rPr>
              <a:t>Forest</a:t>
            </a:r>
            <a:r>
              <a:rPr lang="en">
                <a:solidFill>
                  <a:schemeClr val="lt1"/>
                </a:solidFill>
              </a:rPr>
              <a:t> and Linear Regression</a:t>
            </a:r>
            <a:endParaRPr>
              <a:solidFill>
                <a:schemeClr val="lt1"/>
              </a:solidFill>
            </a:endParaRPr>
          </a:p>
        </p:txBody>
      </p:sp>
      <p:sp>
        <p:nvSpPr>
          <p:cNvPr id="104" name="Google Shape;104;p20"/>
          <p:cNvSpPr txBox="1"/>
          <p:nvPr>
            <p:ph idx="1" type="body"/>
          </p:nvPr>
        </p:nvSpPr>
        <p:spPr>
          <a:xfrm>
            <a:off x="311700" y="963725"/>
            <a:ext cx="8520600" cy="399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800">
                <a:solidFill>
                  <a:schemeClr val="lt1"/>
                </a:solidFill>
                <a:latin typeface="Lexend"/>
                <a:ea typeface="Lexend"/>
                <a:cs typeface="Lexend"/>
                <a:sym typeface="Lexend"/>
              </a:rPr>
              <a:t>📉 Linear Regression</a:t>
            </a:r>
            <a:endParaRPr b="1" sz="4800">
              <a:solidFill>
                <a:schemeClr val="lt1"/>
              </a:solidFill>
              <a:latin typeface="Lexend"/>
              <a:ea typeface="Lexend"/>
              <a:cs typeface="Lexend"/>
              <a:sym typeface="Lexend"/>
            </a:endParaRPr>
          </a:p>
          <a:p>
            <a:pPr indent="-304800" lvl="0" marL="457200" rtl="0" algn="l">
              <a:spcBef>
                <a:spcPts val="200"/>
              </a:spcBef>
              <a:spcAft>
                <a:spcPts val="0"/>
              </a:spcAft>
              <a:buClr>
                <a:schemeClr val="lt1"/>
              </a:buClr>
              <a:buSzPct val="100000"/>
              <a:buChar char="●"/>
            </a:pPr>
            <a:r>
              <a:rPr lang="en" sz="4800">
                <a:solidFill>
                  <a:schemeClr val="lt1"/>
                </a:solidFill>
                <a:latin typeface="Lexend"/>
                <a:ea typeface="Lexend"/>
                <a:cs typeface="Lexend"/>
                <a:sym typeface="Lexend"/>
              </a:rPr>
              <a:t>Highlights </a:t>
            </a:r>
            <a:r>
              <a:rPr b="1" lang="en" sz="4800">
                <a:solidFill>
                  <a:schemeClr val="lt1"/>
                </a:solidFill>
                <a:latin typeface="Lexend"/>
                <a:ea typeface="Lexend"/>
                <a:cs typeface="Lexend"/>
                <a:sym typeface="Lexend"/>
              </a:rPr>
              <a:t>linear relationships</a:t>
            </a:r>
            <a:r>
              <a:rPr lang="en" sz="4800">
                <a:solidFill>
                  <a:schemeClr val="lt1"/>
                </a:solidFill>
                <a:latin typeface="Lexend"/>
                <a:ea typeface="Lexend"/>
                <a:cs typeface="Lexend"/>
                <a:sym typeface="Lexend"/>
              </a:rPr>
              <a:t> between stats and wins.</a:t>
            </a:r>
            <a:endParaRPr sz="4800">
              <a:solidFill>
                <a:schemeClr val="lt1"/>
              </a:solidFill>
              <a:latin typeface="Lexend"/>
              <a:ea typeface="Lexend"/>
              <a:cs typeface="Lexend"/>
              <a:sym typeface="Lexend"/>
            </a:endParaRPr>
          </a:p>
          <a:p>
            <a:pPr indent="-304800" lvl="0" marL="457200" rtl="0" algn="l">
              <a:spcBef>
                <a:spcPts val="1200"/>
              </a:spcBef>
              <a:spcAft>
                <a:spcPts val="0"/>
              </a:spcAft>
              <a:buClr>
                <a:schemeClr val="lt1"/>
              </a:buClr>
              <a:buSzPct val="100000"/>
              <a:buChar char="●"/>
            </a:pPr>
            <a:r>
              <a:rPr b="1" lang="en" sz="4800">
                <a:solidFill>
                  <a:schemeClr val="lt1"/>
                </a:solidFill>
                <a:latin typeface="Lexend"/>
                <a:ea typeface="Lexend"/>
                <a:cs typeface="Lexend"/>
                <a:sym typeface="Lexend"/>
              </a:rPr>
              <a:t>Field Goal %</a:t>
            </a:r>
            <a:r>
              <a:rPr lang="en" sz="4800">
                <a:solidFill>
                  <a:schemeClr val="lt1"/>
                </a:solidFill>
                <a:latin typeface="Lexend"/>
                <a:ea typeface="Lexend"/>
                <a:cs typeface="Lexend"/>
                <a:sym typeface="Lexend"/>
              </a:rPr>
              <a:t> and </a:t>
            </a:r>
            <a:r>
              <a:rPr b="1" lang="en" sz="4800">
                <a:solidFill>
                  <a:schemeClr val="lt1"/>
                </a:solidFill>
                <a:latin typeface="Lexend"/>
                <a:ea typeface="Lexend"/>
                <a:cs typeface="Lexend"/>
                <a:sym typeface="Lexend"/>
              </a:rPr>
              <a:t>2-Point %</a:t>
            </a:r>
            <a:r>
              <a:rPr lang="en" sz="4800">
                <a:solidFill>
                  <a:schemeClr val="lt1"/>
                </a:solidFill>
                <a:latin typeface="Lexend"/>
                <a:ea typeface="Lexend"/>
                <a:cs typeface="Lexend"/>
                <a:sym typeface="Lexend"/>
              </a:rPr>
              <a:t> had the </a:t>
            </a:r>
            <a:r>
              <a:rPr b="1" lang="en" sz="4800">
                <a:solidFill>
                  <a:schemeClr val="lt1"/>
                </a:solidFill>
                <a:latin typeface="Lexend"/>
                <a:ea typeface="Lexend"/>
                <a:cs typeface="Lexend"/>
                <a:sym typeface="Lexend"/>
              </a:rPr>
              <a:t>strongest positive coefficients</a:t>
            </a:r>
            <a:r>
              <a:rPr lang="en" sz="4800">
                <a:solidFill>
                  <a:schemeClr val="lt1"/>
                </a:solidFill>
                <a:latin typeface="Lexend"/>
                <a:ea typeface="Lexend"/>
                <a:cs typeface="Lexend"/>
                <a:sym typeface="Lexend"/>
              </a:rPr>
              <a:t>, indicating a direct positive impact on winning.</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ct val="100000"/>
              <a:buChar char="●"/>
            </a:pPr>
            <a:r>
              <a:rPr lang="en" sz="4800">
                <a:solidFill>
                  <a:schemeClr val="lt1"/>
                </a:solidFill>
                <a:latin typeface="Lexend"/>
                <a:ea typeface="Lexend"/>
                <a:cs typeface="Lexend"/>
                <a:sym typeface="Lexend"/>
              </a:rPr>
              <a:t>Great for </a:t>
            </a:r>
            <a:r>
              <a:rPr b="1" lang="en" sz="4800">
                <a:solidFill>
                  <a:schemeClr val="lt1"/>
                </a:solidFill>
                <a:latin typeface="Lexend"/>
                <a:ea typeface="Lexend"/>
                <a:cs typeface="Lexend"/>
                <a:sym typeface="Lexend"/>
              </a:rPr>
              <a:t>interpreting</a:t>
            </a:r>
            <a:r>
              <a:rPr lang="en" sz="4800">
                <a:solidFill>
                  <a:schemeClr val="lt1"/>
                </a:solidFill>
                <a:latin typeface="Lexend"/>
                <a:ea typeface="Lexend"/>
                <a:cs typeface="Lexend"/>
                <a:sym typeface="Lexend"/>
              </a:rPr>
              <a:t> how each feature influences the target (wins) — direction and strength are clear.</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ct val="100000"/>
              <a:buChar char="●"/>
            </a:pPr>
            <a:r>
              <a:rPr lang="en" sz="4800">
                <a:solidFill>
                  <a:schemeClr val="lt1"/>
                </a:solidFill>
                <a:latin typeface="Lexend"/>
                <a:ea typeface="Lexend"/>
                <a:cs typeface="Lexend"/>
                <a:sym typeface="Lexend"/>
              </a:rPr>
              <a:t>However, it may </a:t>
            </a:r>
            <a:r>
              <a:rPr b="1" lang="en" sz="4800">
                <a:solidFill>
                  <a:schemeClr val="lt1"/>
                </a:solidFill>
                <a:latin typeface="Lexend"/>
                <a:ea typeface="Lexend"/>
                <a:cs typeface="Lexend"/>
                <a:sym typeface="Lexend"/>
              </a:rPr>
              <a:t>miss complex, nonlinear patterns</a:t>
            </a:r>
            <a:r>
              <a:rPr lang="en" sz="4800">
                <a:solidFill>
                  <a:schemeClr val="lt1"/>
                </a:solidFill>
                <a:latin typeface="Lexend"/>
                <a:ea typeface="Lexend"/>
                <a:cs typeface="Lexend"/>
                <a:sym typeface="Lexend"/>
              </a:rPr>
              <a:t> present in the game dynamics.</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0" lvl="0" marL="0" rtl="0" algn="l">
              <a:spcBef>
                <a:spcPts val="1200"/>
              </a:spcBef>
              <a:spcAft>
                <a:spcPts val="0"/>
              </a:spcAft>
              <a:buNone/>
            </a:pPr>
            <a:r>
              <a:rPr b="1" lang="en" sz="4800">
                <a:solidFill>
                  <a:schemeClr val="lt1"/>
                </a:solidFill>
                <a:latin typeface="Lexend"/>
                <a:ea typeface="Lexend"/>
                <a:cs typeface="Lexend"/>
                <a:sym typeface="Lexend"/>
              </a:rPr>
              <a:t>🌲 Random Forest</a:t>
            </a:r>
            <a:endParaRPr b="1" sz="4800">
              <a:solidFill>
                <a:schemeClr val="lt1"/>
              </a:solidFill>
              <a:latin typeface="Lexend"/>
              <a:ea typeface="Lexend"/>
              <a:cs typeface="Lexend"/>
              <a:sym typeface="Lexend"/>
            </a:endParaRPr>
          </a:p>
          <a:p>
            <a:pPr indent="-304800" lvl="0" marL="457200" rtl="0" algn="l">
              <a:spcBef>
                <a:spcPts val="1200"/>
              </a:spcBef>
              <a:spcAft>
                <a:spcPts val="0"/>
              </a:spcAft>
              <a:buClr>
                <a:schemeClr val="lt1"/>
              </a:buClr>
              <a:buSzPct val="100000"/>
              <a:buChar char="●"/>
            </a:pPr>
            <a:r>
              <a:rPr lang="en" sz="4800">
                <a:solidFill>
                  <a:schemeClr val="lt1"/>
                </a:solidFill>
                <a:latin typeface="Lexend"/>
                <a:ea typeface="Lexend"/>
                <a:cs typeface="Lexend"/>
                <a:sym typeface="Lexend"/>
              </a:rPr>
              <a:t>A more </a:t>
            </a:r>
            <a:r>
              <a:rPr b="1" lang="en" sz="4800">
                <a:solidFill>
                  <a:schemeClr val="lt1"/>
                </a:solidFill>
                <a:latin typeface="Lexend"/>
                <a:ea typeface="Lexend"/>
                <a:cs typeface="Lexend"/>
                <a:sym typeface="Lexend"/>
              </a:rPr>
              <a:t>flexible and powerful</a:t>
            </a:r>
            <a:r>
              <a:rPr lang="en" sz="4800">
                <a:solidFill>
                  <a:schemeClr val="lt1"/>
                </a:solidFill>
                <a:latin typeface="Lexend"/>
                <a:ea typeface="Lexend"/>
                <a:cs typeface="Lexend"/>
                <a:sym typeface="Lexend"/>
              </a:rPr>
              <a:t> model for prediction.</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ct val="100000"/>
              <a:buChar char="●"/>
            </a:pPr>
            <a:r>
              <a:rPr lang="en" sz="4800">
                <a:solidFill>
                  <a:schemeClr val="lt1"/>
                </a:solidFill>
                <a:latin typeface="Lexend"/>
                <a:ea typeface="Lexend"/>
                <a:cs typeface="Lexend"/>
                <a:sym typeface="Lexend"/>
              </a:rPr>
              <a:t>Captures </a:t>
            </a:r>
            <a:r>
              <a:rPr b="1" lang="en" sz="4800">
                <a:solidFill>
                  <a:schemeClr val="lt1"/>
                </a:solidFill>
                <a:latin typeface="Lexend"/>
                <a:ea typeface="Lexend"/>
                <a:cs typeface="Lexend"/>
                <a:sym typeface="Lexend"/>
              </a:rPr>
              <a:t>nonlinear relationships and interactions</a:t>
            </a:r>
            <a:r>
              <a:rPr lang="en" sz="4800">
                <a:solidFill>
                  <a:schemeClr val="lt1"/>
                </a:solidFill>
                <a:latin typeface="Lexend"/>
                <a:ea typeface="Lexend"/>
                <a:cs typeface="Lexend"/>
                <a:sym typeface="Lexend"/>
              </a:rPr>
              <a:t> between variables that linear models can’t detect.</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ct val="100000"/>
              <a:buChar char="●"/>
            </a:pPr>
            <a:r>
              <a:rPr lang="en" sz="4800">
                <a:solidFill>
                  <a:schemeClr val="lt1"/>
                </a:solidFill>
                <a:latin typeface="Lexend"/>
                <a:ea typeface="Lexend"/>
                <a:cs typeface="Lexend"/>
                <a:sym typeface="Lexend"/>
              </a:rPr>
              <a:t>Provides </a:t>
            </a:r>
            <a:r>
              <a:rPr b="1" lang="en" sz="4800">
                <a:solidFill>
                  <a:schemeClr val="lt1"/>
                </a:solidFill>
                <a:latin typeface="Lexend"/>
                <a:ea typeface="Lexend"/>
                <a:cs typeface="Lexend"/>
                <a:sym typeface="Lexend"/>
              </a:rPr>
              <a:t>feature importance</a:t>
            </a:r>
            <a:r>
              <a:rPr lang="en" sz="4800">
                <a:solidFill>
                  <a:schemeClr val="lt1"/>
                </a:solidFill>
                <a:latin typeface="Lexend"/>
                <a:ea typeface="Lexend"/>
                <a:cs typeface="Lexend"/>
                <a:sym typeface="Lexend"/>
              </a:rPr>
              <a:t>, revealing which stats contribute most to predicting wins — regardless of whether the influence is linear.</a:t>
            </a:r>
            <a:br>
              <a:rPr lang="en" sz="4800">
                <a:solidFill>
                  <a:schemeClr val="lt1"/>
                </a:solidFill>
                <a:latin typeface="Lexend"/>
                <a:ea typeface="Lexend"/>
                <a:cs typeface="Lexend"/>
                <a:sym typeface="Lexend"/>
              </a:rPr>
            </a:br>
            <a:endParaRPr sz="48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ct val="100000"/>
              <a:buChar char="●"/>
            </a:pPr>
            <a:r>
              <a:rPr lang="en" sz="4800">
                <a:solidFill>
                  <a:schemeClr val="lt1"/>
                </a:solidFill>
                <a:latin typeface="Lexend"/>
                <a:ea typeface="Lexend"/>
                <a:cs typeface="Lexend"/>
                <a:sym typeface="Lexend"/>
              </a:rPr>
              <a:t>Ideal for </a:t>
            </a:r>
            <a:r>
              <a:rPr b="1" lang="en" sz="4800">
                <a:solidFill>
                  <a:schemeClr val="lt1"/>
                </a:solidFill>
                <a:latin typeface="Lexend"/>
                <a:ea typeface="Lexend"/>
                <a:cs typeface="Lexend"/>
                <a:sym typeface="Lexend"/>
              </a:rPr>
              <a:t>accuracy-focused</a:t>
            </a:r>
            <a:r>
              <a:rPr lang="en" sz="4800">
                <a:solidFill>
                  <a:schemeClr val="lt1"/>
                </a:solidFill>
                <a:latin typeface="Lexend"/>
                <a:ea typeface="Lexend"/>
                <a:cs typeface="Lexend"/>
                <a:sym typeface="Lexend"/>
              </a:rPr>
              <a:t> predictions where interpretability can be balanced with complexity.</a:t>
            </a:r>
            <a:endParaRPr sz="4800">
              <a:solidFill>
                <a:schemeClr val="lt1"/>
              </a:solidFill>
              <a:latin typeface="Lexend"/>
              <a:ea typeface="Lexend"/>
              <a:cs typeface="Lexend"/>
              <a:sym typeface="Lexend"/>
            </a:endParaRPr>
          </a:p>
          <a:p>
            <a:pPr indent="0" lvl="0" marL="0" marR="381000" rtl="0" algn="l">
              <a:spcBef>
                <a:spcPts val="1200"/>
              </a:spcBef>
              <a:spcAft>
                <a:spcPts val="0"/>
              </a:spcAft>
              <a:buClr>
                <a:schemeClr val="dk1"/>
              </a:buClr>
              <a:buSzPct val="78571"/>
              <a:buFont typeface="Arial"/>
              <a:buNone/>
            </a:pPr>
            <a:r>
              <a:t/>
            </a:r>
            <a:endParaRPr sz="1400">
              <a:solidFill>
                <a:schemeClr val="lt1"/>
              </a:solidFill>
              <a:latin typeface="Lexend"/>
              <a:ea typeface="Lexend"/>
              <a:cs typeface="Lexend"/>
              <a:sym typeface="Lexend"/>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54000">
              <a:srgbClr val="E06666"/>
            </a:gs>
            <a:gs pos="100000">
              <a:srgbClr val="EA9999"/>
            </a:gs>
            <a:gs pos="100000">
              <a:srgbClr val="737373"/>
            </a:gs>
          </a:gsLst>
          <a:lin ang="5400700" scaled="0"/>
        </a:gradFill>
      </p:bgPr>
    </p:bg>
    <p:spTree>
      <p:nvGrpSpPr>
        <p:cNvPr id="108" name="Shape 108"/>
        <p:cNvGrpSpPr/>
        <p:nvPr/>
      </p:nvGrpSpPr>
      <p:grpSpPr>
        <a:xfrm>
          <a:off x="0" y="0"/>
          <a:ext cx="0" cy="0"/>
          <a:chOff x="0" y="0"/>
          <a:chExt cx="0" cy="0"/>
        </a:xfrm>
      </p:grpSpPr>
      <p:sp>
        <p:nvSpPr>
          <p:cNvPr id="109" name="Google Shape;109;p21"/>
          <p:cNvSpPr txBox="1"/>
          <p:nvPr>
            <p:ph idx="1" type="body"/>
          </p:nvPr>
        </p:nvSpPr>
        <p:spPr>
          <a:xfrm>
            <a:off x="6798550" y="374075"/>
            <a:ext cx="2033700" cy="41949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61111"/>
              <a:buFont typeface="Arial"/>
              <a:buNone/>
            </a:pPr>
            <a:r>
              <a:rPr lang="en">
                <a:solidFill>
                  <a:schemeClr val="lt1"/>
                </a:solidFill>
                <a:latin typeface="Lexend"/>
                <a:ea typeface="Lexend"/>
                <a:cs typeface="Lexend"/>
                <a:sym typeface="Lexend"/>
              </a:rPr>
              <a:t>In a Random Forest model, feature importance shows how much each variable contributed to making accurate predictions. It reflects how often and how effectively a feature is used in decision splits across the trees.</a:t>
            </a:r>
            <a:endParaRPr>
              <a:solidFill>
                <a:schemeClr val="lt1"/>
              </a:solidFill>
              <a:latin typeface="Lexend"/>
              <a:ea typeface="Lexend"/>
              <a:cs typeface="Lexend"/>
              <a:sym typeface="Lexend"/>
            </a:endParaRPr>
          </a:p>
          <a:p>
            <a:pPr indent="0" lvl="0" marL="0" rtl="0" algn="l">
              <a:spcBef>
                <a:spcPts val="1200"/>
              </a:spcBef>
              <a:spcAft>
                <a:spcPts val="1200"/>
              </a:spcAft>
              <a:buNone/>
            </a:pPr>
            <a:r>
              <a:t/>
            </a:r>
            <a:endParaRPr/>
          </a:p>
        </p:txBody>
      </p:sp>
      <p:pic>
        <p:nvPicPr>
          <p:cNvPr id="110" name="Google Shape;110;p21" title="Screenshot 2025-04-21 202300.png"/>
          <p:cNvPicPr preferRelativeResize="0"/>
          <p:nvPr/>
        </p:nvPicPr>
        <p:blipFill rotWithShape="1">
          <a:blip r:embed="rId3">
            <a:alphaModFix/>
          </a:blip>
          <a:srcRect b="4561" l="1702" r="3167" t="0"/>
          <a:stretch/>
        </p:blipFill>
        <p:spPr>
          <a:xfrm>
            <a:off x="67425" y="117438"/>
            <a:ext cx="6731124" cy="490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